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411" r:id="rId5"/>
    <p:sldId id="451" r:id="rId6"/>
    <p:sldId id="415" r:id="rId7"/>
    <p:sldId id="375" r:id="rId8"/>
    <p:sldId id="379" r:id="rId9"/>
    <p:sldId id="398" r:id="rId10"/>
    <p:sldId id="414" r:id="rId11"/>
    <p:sldId id="452" r:id="rId12"/>
    <p:sldId id="386" r:id="rId13"/>
    <p:sldId id="417" r:id="rId14"/>
    <p:sldId id="400" r:id="rId15"/>
    <p:sldId id="390" r:id="rId16"/>
    <p:sldId id="410" r:id="rId17"/>
    <p:sldId id="408" r:id="rId18"/>
    <p:sldId id="453" r:id="rId19"/>
    <p:sldId id="380" r:id="rId20"/>
    <p:sldId id="403" r:id="rId21"/>
    <p:sldId id="406" r:id="rId22"/>
    <p:sldId id="407" r:id="rId23"/>
    <p:sldId id="405" r:id="rId24"/>
    <p:sldId id="412" r:id="rId25"/>
    <p:sldId id="413" r:id="rId26"/>
    <p:sldId id="402" r:id="rId27"/>
    <p:sldId id="401" r:id="rId28"/>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44"/>
    <a:srgbClr val="58B1A4"/>
    <a:srgbClr val="0000C8"/>
    <a:srgbClr val="94872F"/>
    <a:srgbClr val="9E0000"/>
    <a:srgbClr val="B00000"/>
    <a:srgbClr val="17375E"/>
    <a:srgbClr val="206F51"/>
    <a:srgbClr val="2B6F41"/>
    <a:srgbClr val="367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88A9DD-EAF3-4680-894A-B9D3ED257282}" v="1664" dt="2019-08-15T23:51:05.5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3425" autoAdjust="0"/>
  </p:normalViewPr>
  <p:slideViewPr>
    <p:cSldViewPr>
      <p:cViewPr varScale="1">
        <p:scale>
          <a:sx n="51" d="100"/>
          <a:sy n="51" d="100"/>
        </p:scale>
        <p:origin x="1647" y="45"/>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75" d="100"/>
          <a:sy n="75" d="100"/>
        </p:scale>
        <p:origin x="1628" y="-1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yas Sarsenov" userId="142871ec-1965-4731-8768-9ad7af1f00af" providerId="ADAL" clId="{A988A9DD-EAF3-4680-894A-B9D3ED257282}"/>
    <pc:docChg chg="undo custSel addSld delSld modSld sldOrd">
      <pc:chgData name="Ilyas Sarsenov" userId="142871ec-1965-4731-8768-9ad7af1f00af" providerId="ADAL" clId="{A988A9DD-EAF3-4680-894A-B9D3ED257282}" dt="2019-08-15T23:51:05.502" v="1657" actId="20577"/>
      <pc:docMkLst>
        <pc:docMk/>
      </pc:docMkLst>
      <pc:sldChg chg="modSp ord">
        <pc:chgData name="Ilyas Sarsenov" userId="142871ec-1965-4731-8768-9ad7af1f00af" providerId="ADAL" clId="{A988A9DD-EAF3-4680-894A-B9D3ED257282}" dt="2019-08-09T00:27:53.833" v="235"/>
        <pc:sldMkLst>
          <pc:docMk/>
          <pc:sldMk cId="1242193162" sldId="375"/>
        </pc:sldMkLst>
        <pc:spChg chg="mod">
          <ac:chgData name="Ilyas Sarsenov" userId="142871ec-1965-4731-8768-9ad7af1f00af" providerId="ADAL" clId="{A988A9DD-EAF3-4680-894A-B9D3ED257282}" dt="2019-08-09T00:14:06.840" v="157" actId="255"/>
          <ac:spMkLst>
            <pc:docMk/>
            <pc:sldMk cId="1242193162" sldId="375"/>
            <ac:spMk id="17" creationId="{00000000-0000-0000-0000-000000000000}"/>
          </ac:spMkLst>
        </pc:spChg>
      </pc:sldChg>
      <pc:sldChg chg="modSp">
        <pc:chgData name="Ilyas Sarsenov" userId="142871ec-1965-4731-8768-9ad7af1f00af" providerId="ADAL" clId="{A988A9DD-EAF3-4680-894A-B9D3ED257282}" dt="2019-08-15T22:29:34.984" v="768" actId="20577"/>
        <pc:sldMkLst>
          <pc:docMk/>
          <pc:sldMk cId="2165396925" sldId="379"/>
        </pc:sldMkLst>
        <pc:spChg chg="mod">
          <ac:chgData name="Ilyas Sarsenov" userId="142871ec-1965-4731-8768-9ad7af1f00af" providerId="ADAL" clId="{A988A9DD-EAF3-4680-894A-B9D3ED257282}" dt="2019-08-09T00:33:01.564" v="281" actId="6549"/>
          <ac:spMkLst>
            <pc:docMk/>
            <pc:sldMk cId="2165396925" sldId="379"/>
            <ac:spMk id="10" creationId="{00000000-0000-0000-0000-000000000000}"/>
          </ac:spMkLst>
        </pc:spChg>
        <pc:spChg chg="mod">
          <ac:chgData name="Ilyas Sarsenov" userId="142871ec-1965-4731-8768-9ad7af1f00af" providerId="ADAL" clId="{A988A9DD-EAF3-4680-894A-B9D3ED257282}" dt="2019-08-15T22:29:34.984" v="768" actId="20577"/>
          <ac:spMkLst>
            <pc:docMk/>
            <pc:sldMk cId="2165396925" sldId="379"/>
            <ac:spMk id="15" creationId="{00000000-0000-0000-0000-000000000000}"/>
          </ac:spMkLst>
        </pc:spChg>
      </pc:sldChg>
      <pc:sldChg chg="addSp delSp modSp add del setBg">
        <pc:chgData name="Ilyas Sarsenov" userId="142871ec-1965-4731-8768-9ad7af1f00af" providerId="ADAL" clId="{A988A9DD-EAF3-4680-894A-B9D3ED257282}" dt="2019-08-09T00:29:12.764" v="261" actId="20577"/>
        <pc:sldMkLst>
          <pc:docMk/>
          <pc:sldMk cId="3937027529" sldId="380"/>
        </pc:sldMkLst>
        <pc:spChg chg="mod">
          <ac:chgData name="Ilyas Sarsenov" userId="142871ec-1965-4731-8768-9ad7af1f00af" providerId="ADAL" clId="{A988A9DD-EAF3-4680-894A-B9D3ED257282}" dt="2019-08-08T23:59:29.300" v="12" actId="207"/>
          <ac:spMkLst>
            <pc:docMk/>
            <pc:sldMk cId="3937027529" sldId="380"/>
            <ac:spMk id="2" creationId="{00000000-0000-0000-0000-000000000000}"/>
          </ac:spMkLst>
        </pc:spChg>
        <pc:spChg chg="mod">
          <ac:chgData name="Ilyas Sarsenov" userId="142871ec-1965-4731-8768-9ad7af1f00af" providerId="ADAL" clId="{A988A9DD-EAF3-4680-894A-B9D3ED257282}" dt="2019-08-08T23:59:20.408" v="11" actId="207"/>
          <ac:spMkLst>
            <pc:docMk/>
            <pc:sldMk cId="3937027529" sldId="380"/>
            <ac:spMk id="5" creationId="{00000000-0000-0000-0000-000000000000}"/>
          </ac:spMkLst>
        </pc:spChg>
        <pc:spChg chg="mod">
          <ac:chgData name="Ilyas Sarsenov" userId="142871ec-1965-4731-8768-9ad7af1f00af" providerId="ADAL" clId="{A988A9DD-EAF3-4680-894A-B9D3ED257282}" dt="2019-08-09T00:29:12.764" v="261" actId="20577"/>
          <ac:spMkLst>
            <pc:docMk/>
            <pc:sldMk cId="3937027529" sldId="380"/>
            <ac:spMk id="7" creationId="{00000000-0000-0000-0000-000000000000}"/>
          </ac:spMkLst>
        </pc:spChg>
        <pc:spChg chg="del">
          <ac:chgData name="Ilyas Sarsenov" userId="142871ec-1965-4731-8768-9ad7af1f00af" providerId="ADAL" clId="{A988A9DD-EAF3-4680-894A-B9D3ED257282}" dt="2019-08-09T00:13:04.373" v="151" actId="478"/>
          <ac:spMkLst>
            <pc:docMk/>
            <pc:sldMk cId="3937027529" sldId="380"/>
            <ac:spMk id="8" creationId="{675F3302-CCA0-486D-9E50-979CD8B56647}"/>
          </ac:spMkLst>
        </pc:spChg>
        <pc:spChg chg="add mod">
          <ac:chgData name="Ilyas Sarsenov" userId="142871ec-1965-4731-8768-9ad7af1f00af" providerId="ADAL" clId="{A988A9DD-EAF3-4680-894A-B9D3ED257282}" dt="2019-08-09T00:25:00.137" v="199" actId="14100"/>
          <ac:spMkLst>
            <pc:docMk/>
            <pc:sldMk cId="3937027529" sldId="380"/>
            <ac:spMk id="9" creationId="{EC1393AA-AF65-4910-9BDF-C2E4EA3AE6FC}"/>
          </ac:spMkLst>
        </pc:spChg>
      </pc:sldChg>
      <pc:sldChg chg="modSp">
        <pc:chgData name="Ilyas Sarsenov" userId="142871ec-1965-4731-8768-9ad7af1f00af" providerId="ADAL" clId="{A988A9DD-EAF3-4680-894A-B9D3ED257282}" dt="2019-08-15T22:45:49.038" v="1339" actId="20577"/>
        <pc:sldMkLst>
          <pc:docMk/>
          <pc:sldMk cId="3288656770" sldId="386"/>
        </pc:sldMkLst>
        <pc:spChg chg="mod">
          <ac:chgData name="Ilyas Sarsenov" userId="142871ec-1965-4731-8768-9ad7af1f00af" providerId="ADAL" clId="{A988A9DD-EAF3-4680-894A-B9D3ED257282}" dt="2019-08-15T22:45:49.038" v="1339" actId="20577"/>
          <ac:spMkLst>
            <pc:docMk/>
            <pc:sldMk cId="3288656770" sldId="386"/>
            <ac:spMk id="5" creationId="{7A276079-63B1-4552-8A64-E20CE42B00CB}"/>
          </ac:spMkLst>
        </pc:spChg>
        <pc:spChg chg="mod">
          <ac:chgData name="Ilyas Sarsenov" userId="142871ec-1965-4731-8768-9ad7af1f00af" providerId="ADAL" clId="{A988A9DD-EAF3-4680-894A-B9D3ED257282}" dt="2019-08-15T22:41:55.926" v="1186" actId="20577"/>
          <ac:spMkLst>
            <pc:docMk/>
            <pc:sldMk cId="3288656770" sldId="386"/>
            <ac:spMk id="10" creationId="{00000000-0000-0000-0000-000000000000}"/>
          </ac:spMkLst>
        </pc:spChg>
      </pc:sldChg>
      <pc:sldChg chg="addSp delSp modSp">
        <pc:chgData name="Ilyas Sarsenov" userId="142871ec-1965-4731-8768-9ad7af1f00af" providerId="ADAL" clId="{A988A9DD-EAF3-4680-894A-B9D3ED257282}" dt="2019-08-15T23:51:05.502" v="1657" actId="20577"/>
        <pc:sldMkLst>
          <pc:docMk/>
          <pc:sldMk cId="430339221" sldId="390"/>
        </pc:sldMkLst>
        <pc:spChg chg="mod">
          <ac:chgData name="Ilyas Sarsenov" userId="142871ec-1965-4731-8768-9ad7af1f00af" providerId="ADAL" clId="{A988A9DD-EAF3-4680-894A-B9D3ED257282}" dt="2019-08-15T23:51:05.502" v="1657" actId="20577"/>
          <ac:spMkLst>
            <pc:docMk/>
            <pc:sldMk cId="430339221" sldId="390"/>
            <ac:spMk id="10" creationId="{00000000-0000-0000-0000-000000000000}"/>
          </ac:spMkLst>
        </pc:spChg>
        <pc:picChg chg="del mod">
          <ac:chgData name="Ilyas Sarsenov" userId="142871ec-1965-4731-8768-9ad7af1f00af" providerId="ADAL" clId="{A988A9DD-EAF3-4680-894A-B9D3ED257282}" dt="2019-08-09T01:35:12.867" v="609" actId="478"/>
          <ac:picMkLst>
            <pc:docMk/>
            <pc:sldMk cId="430339221" sldId="390"/>
            <ac:picMk id="2" creationId="{A21C26B4-9404-45A7-88BF-49E7C829AE6D}"/>
          </ac:picMkLst>
        </pc:picChg>
        <pc:picChg chg="del">
          <ac:chgData name="Ilyas Sarsenov" userId="142871ec-1965-4731-8768-9ad7af1f00af" providerId="ADAL" clId="{A988A9DD-EAF3-4680-894A-B9D3ED257282}" dt="2019-08-09T01:34:39.680" v="605" actId="478"/>
          <ac:picMkLst>
            <pc:docMk/>
            <pc:sldMk cId="430339221" sldId="390"/>
            <ac:picMk id="3" creationId="{4AD2E6F2-DC1A-432E-AEC1-2C0D3381E962}"/>
          </ac:picMkLst>
        </pc:picChg>
        <pc:picChg chg="add del mod">
          <ac:chgData name="Ilyas Sarsenov" userId="142871ec-1965-4731-8768-9ad7af1f00af" providerId="ADAL" clId="{A988A9DD-EAF3-4680-894A-B9D3ED257282}" dt="2019-08-09T01:35:49.021" v="613" actId="478"/>
          <ac:picMkLst>
            <pc:docMk/>
            <pc:sldMk cId="430339221" sldId="390"/>
            <ac:picMk id="5" creationId="{9A574DE9-7782-4D8C-8629-9FAE03273B0D}"/>
          </ac:picMkLst>
        </pc:picChg>
        <pc:picChg chg="add mod">
          <ac:chgData name="Ilyas Sarsenov" userId="142871ec-1965-4731-8768-9ad7af1f00af" providerId="ADAL" clId="{A988A9DD-EAF3-4680-894A-B9D3ED257282}" dt="2019-08-09T01:35:55.805" v="616" actId="1076"/>
          <ac:picMkLst>
            <pc:docMk/>
            <pc:sldMk cId="430339221" sldId="390"/>
            <ac:picMk id="6" creationId="{0A9480E5-F39B-41F8-9E5A-CB805694F5E6}"/>
          </ac:picMkLst>
        </pc:picChg>
      </pc:sldChg>
      <pc:sldChg chg="modSp">
        <pc:chgData name="Ilyas Sarsenov" userId="142871ec-1965-4731-8768-9ad7af1f00af" providerId="ADAL" clId="{A988A9DD-EAF3-4680-894A-B9D3ED257282}" dt="2019-08-15T22:30:09.406" v="772" actId="20577"/>
        <pc:sldMkLst>
          <pc:docMk/>
          <pc:sldMk cId="234674592" sldId="398"/>
        </pc:sldMkLst>
        <pc:spChg chg="mod">
          <ac:chgData name="Ilyas Sarsenov" userId="142871ec-1965-4731-8768-9ad7af1f00af" providerId="ADAL" clId="{A988A9DD-EAF3-4680-894A-B9D3ED257282}" dt="2019-08-15T22:30:09.406" v="772" actId="20577"/>
          <ac:spMkLst>
            <pc:docMk/>
            <pc:sldMk cId="234674592" sldId="398"/>
            <ac:spMk id="10" creationId="{00000000-0000-0000-0000-000000000000}"/>
          </ac:spMkLst>
        </pc:spChg>
      </pc:sldChg>
      <pc:sldChg chg="addSp delSp modSp">
        <pc:chgData name="Ilyas Sarsenov" userId="142871ec-1965-4731-8768-9ad7af1f00af" providerId="ADAL" clId="{A988A9DD-EAF3-4680-894A-B9D3ED257282}" dt="2019-08-09T00:43:40.907" v="377" actId="1076"/>
        <pc:sldMkLst>
          <pc:docMk/>
          <pc:sldMk cId="1068714428" sldId="400"/>
        </pc:sldMkLst>
        <pc:spChg chg="mod">
          <ac:chgData name="Ilyas Sarsenov" userId="142871ec-1965-4731-8768-9ad7af1f00af" providerId="ADAL" clId="{A988A9DD-EAF3-4680-894A-B9D3ED257282}" dt="2019-08-09T00:43:40.907" v="377" actId="1076"/>
          <ac:spMkLst>
            <pc:docMk/>
            <pc:sldMk cId="1068714428" sldId="400"/>
            <ac:spMk id="5" creationId="{91AD0DDE-83C1-443F-80DB-A79535421FB1}"/>
          </ac:spMkLst>
        </pc:spChg>
        <pc:spChg chg="add del mod">
          <ac:chgData name="Ilyas Sarsenov" userId="142871ec-1965-4731-8768-9ad7af1f00af" providerId="ADAL" clId="{A988A9DD-EAF3-4680-894A-B9D3ED257282}" dt="2019-08-09T00:43:35.011" v="375" actId="1076"/>
          <ac:spMkLst>
            <pc:docMk/>
            <pc:sldMk cId="1068714428" sldId="400"/>
            <ac:spMk id="12" creationId="{D4D81701-5BE6-473F-8B34-8465957D9C1C}"/>
          </ac:spMkLst>
        </pc:spChg>
        <pc:spChg chg="del mod">
          <ac:chgData name="Ilyas Sarsenov" userId="142871ec-1965-4731-8768-9ad7af1f00af" providerId="ADAL" clId="{A988A9DD-EAF3-4680-894A-B9D3ED257282}" dt="2019-08-09T00:37:13.946" v="299" actId="478"/>
          <ac:spMkLst>
            <pc:docMk/>
            <pc:sldMk cId="1068714428" sldId="400"/>
            <ac:spMk id="15" creationId="{00000000-0000-0000-0000-000000000000}"/>
          </ac:spMkLst>
        </pc:spChg>
        <pc:spChg chg="del mod">
          <ac:chgData name="Ilyas Sarsenov" userId="142871ec-1965-4731-8768-9ad7af1f00af" providerId="ADAL" clId="{A988A9DD-EAF3-4680-894A-B9D3ED257282}" dt="2019-08-09T00:43:30.188" v="374" actId="478"/>
          <ac:spMkLst>
            <pc:docMk/>
            <pc:sldMk cId="1068714428" sldId="400"/>
            <ac:spMk id="18" creationId="{00000000-0000-0000-0000-000000000000}"/>
          </ac:spMkLst>
        </pc:spChg>
        <pc:picChg chg="del mod">
          <ac:chgData name="Ilyas Sarsenov" userId="142871ec-1965-4731-8768-9ad7af1f00af" providerId="ADAL" clId="{A988A9DD-EAF3-4680-894A-B9D3ED257282}" dt="2019-08-09T00:39:01.393" v="319" actId="478"/>
          <ac:picMkLst>
            <pc:docMk/>
            <pc:sldMk cId="1068714428" sldId="400"/>
            <ac:picMk id="2" creationId="{827BC53B-A0F9-4933-86E2-5882E275D6F2}"/>
          </ac:picMkLst>
        </pc:picChg>
        <pc:picChg chg="del ord">
          <ac:chgData name="Ilyas Sarsenov" userId="142871ec-1965-4731-8768-9ad7af1f00af" providerId="ADAL" clId="{A988A9DD-EAF3-4680-894A-B9D3ED257282}" dt="2019-08-09T00:39:00.026" v="318" actId="478"/>
          <ac:picMkLst>
            <pc:docMk/>
            <pc:sldMk cId="1068714428" sldId="400"/>
            <ac:picMk id="3" creationId="{82B39B54-9932-4388-A4D8-69A91C395845}"/>
          </ac:picMkLst>
        </pc:picChg>
        <pc:picChg chg="add del">
          <ac:chgData name="Ilyas Sarsenov" userId="142871ec-1965-4731-8768-9ad7af1f00af" providerId="ADAL" clId="{A988A9DD-EAF3-4680-894A-B9D3ED257282}" dt="2019-08-09T00:40:51.761" v="324" actId="478"/>
          <ac:picMkLst>
            <pc:docMk/>
            <pc:sldMk cId="1068714428" sldId="400"/>
            <ac:picMk id="13" creationId="{B53FA03D-6E27-4E8D-927E-395684438D9B}"/>
          </ac:picMkLst>
        </pc:picChg>
        <pc:picChg chg="add mod">
          <ac:chgData name="Ilyas Sarsenov" userId="142871ec-1965-4731-8768-9ad7af1f00af" providerId="ADAL" clId="{A988A9DD-EAF3-4680-894A-B9D3ED257282}" dt="2019-08-09T00:43:37.500" v="376" actId="1076"/>
          <ac:picMkLst>
            <pc:docMk/>
            <pc:sldMk cId="1068714428" sldId="400"/>
            <ac:picMk id="16" creationId="{3A966FDA-D9DC-4990-844C-98AA8785B60F}"/>
          </ac:picMkLst>
        </pc:picChg>
      </pc:sldChg>
      <pc:sldChg chg="modSp add modAnim">
        <pc:chgData name="Ilyas Sarsenov" userId="142871ec-1965-4731-8768-9ad7af1f00af" providerId="ADAL" clId="{A988A9DD-EAF3-4680-894A-B9D3ED257282}" dt="2019-08-09T01:15:04.186" v="604"/>
        <pc:sldMkLst>
          <pc:docMk/>
          <pc:sldMk cId="2483315099" sldId="401"/>
        </pc:sldMkLst>
        <pc:spChg chg="mod">
          <ac:chgData name="Ilyas Sarsenov" userId="142871ec-1965-4731-8768-9ad7af1f00af" providerId="ADAL" clId="{A988A9DD-EAF3-4680-894A-B9D3ED257282}" dt="2019-08-09T00:06:26.636" v="27" actId="207"/>
          <ac:spMkLst>
            <pc:docMk/>
            <pc:sldMk cId="2483315099" sldId="401"/>
            <ac:spMk id="8" creationId="{C64D66CA-E3C1-4347-B617-40461DCF8D64}"/>
          </ac:spMkLst>
        </pc:spChg>
        <pc:spChg chg="mod">
          <ac:chgData name="Ilyas Sarsenov" userId="142871ec-1965-4731-8768-9ad7af1f00af" providerId="ADAL" clId="{A988A9DD-EAF3-4680-894A-B9D3ED257282}" dt="2019-08-09T00:06:30.220" v="28" actId="207"/>
          <ac:spMkLst>
            <pc:docMk/>
            <pc:sldMk cId="2483315099" sldId="401"/>
            <ac:spMk id="11" creationId="{00000000-0000-0000-0000-000000000000}"/>
          </ac:spMkLst>
        </pc:spChg>
        <pc:spChg chg="mod">
          <ac:chgData name="Ilyas Sarsenov" userId="142871ec-1965-4731-8768-9ad7af1f00af" providerId="ADAL" clId="{A988A9DD-EAF3-4680-894A-B9D3ED257282}" dt="2019-08-09T00:53:03.386" v="412" actId="255"/>
          <ac:spMkLst>
            <pc:docMk/>
            <pc:sldMk cId="2483315099" sldId="401"/>
            <ac:spMk id="16" creationId="{7D830319-F4C5-44D5-9B56-541E4C6847BD}"/>
          </ac:spMkLst>
        </pc:spChg>
      </pc:sldChg>
      <pc:sldChg chg="modSp add modNotesTx">
        <pc:chgData name="Ilyas Sarsenov" userId="142871ec-1965-4731-8768-9ad7af1f00af" providerId="ADAL" clId="{A988A9DD-EAF3-4680-894A-B9D3ED257282}" dt="2019-08-09T01:13:07.067" v="594" actId="20577"/>
        <pc:sldMkLst>
          <pc:docMk/>
          <pc:sldMk cId="2180633400" sldId="402"/>
        </pc:sldMkLst>
        <pc:spChg chg="mod">
          <ac:chgData name="Ilyas Sarsenov" userId="142871ec-1965-4731-8768-9ad7af1f00af" providerId="ADAL" clId="{A988A9DD-EAF3-4680-894A-B9D3ED257282}" dt="2019-08-09T00:06:12.245" v="25" actId="207"/>
          <ac:spMkLst>
            <pc:docMk/>
            <pc:sldMk cId="2180633400" sldId="402"/>
            <ac:spMk id="8" creationId="{C64D66CA-E3C1-4347-B617-40461DCF8D64}"/>
          </ac:spMkLst>
        </pc:spChg>
        <pc:spChg chg="mod">
          <ac:chgData name="Ilyas Sarsenov" userId="142871ec-1965-4731-8768-9ad7af1f00af" providerId="ADAL" clId="{A988A9DD-EAF3-4680-894A-B9D3ED257282}" dt="2019-08-09T01:12:26.705" v="581" actId="255"/>
          <ac:spMkLst>
            <pc:docMk/>
            <pc:sldMk cId="2180633400" sldId="402"/>
            <ac:spMk id="9" creationId="{B37BC021-0C88-4A57-B94B-E5CE767A0C90}"/>
          </ac:spMkLst>
        </pc:spChg>
        <pc:spChg chg="mod">
          <ac:chgData name="Ilyas Sarsenov" userId="142871ec-1965-4731-8768-9ad7af1f00af" providerId="ADAL" clId="{A988A9DD-EAF3-4680-894A-B9D3ED257282}" dt="2019-08-09T00:06:16.042" v="26" actId="207"/>
          <ac:spMkLst>
            <pc:docMk/>
            <pc:sldMk cId="2180633400" sldId="402"/>
            <ac:spMk id="11" creationId="{00000000-0000-0000-0000-000000000000}"/>
          </ac:spMkLst>
        </pc:spChg>
      </pc:sldChg>
      <pc:sldChg chg="modSp add">
        <pc:chgData name="Ilyas Sarsenov" userId="142871ec-1965-4731-8768-9ad7af1f00af" providerId="ADAL" clId="{A988A9DD-EAF3-4680-894A-B9D3ED257282}" dt="2019-08-09T00:46:37.162" v="392" actId="1076"/>
        <pc:sldMkLst>
          <pc:docMk/>
          <pc:sldMk cId="4123698707" sldId="403"/>
        </pc:sldMkLst>
        <pc:spChg chg="mod">
          <ac:chgData name="Ilyas Sarsenov" userId="142871ec-1965-4731-8768-9ad7af1f00af" providerId="ADAL" clId="{A988A9DD-EAF3-4680-894A-B9D3ED257282}" dt="2019-08-08T23:59:36.124" v="13" actId="207"/>
          <ac:spMkLst>
            <pc:docMk/>
            <pc:sldMk cId="4123698707" sldId="403"/>
            <ac:spMk id="8" creationId="{C64D66CA-E3C1-4347-B617-40461DCF8D64}"/>
          </ac:spMkLst>
        </pc:spChg>
        <pc:spChg chg="mod">
          <ac:chgData name="Ilyas Sarsenov" userId="142871ec-1965-4731-8768-9ad7af1f00af" providerId="ADAL" clId="{A988A9DD-EAF3-4680-894A-B9D3ED257282}" dt="2019-08-09T00:46:37.162" v="392" actId="1076"/>
          <ac:spMkLst>
            <pc:docMk/>
            <pc:sldMk cId="4123698707" sldId="403"/>
            <ac:spMk id="10" creationId="{00000000-0000-0000-0000-000000000000}"/>
          </ac:spMkLst>
        </pc:spChg>
        <pc:spChg chg="mod">
          <ac:chgData name="Ilyas Sarsenov" userId="142871ec-1965-4731-8768-9ad7af1f00af" providerId="ADAL" clId="{A988A9DD-EAF3-4680-894A-B9D3ED257282}" dt="2019-08-08T23:59:39.399" v="14" actId="207"/>
          <ac:spMkLst>
            <pc:docMk/>
            <pc:sldMk cId="4123698707" sldId="403"/>
            <ac:spMk id="11" creationId="{00000000-0000-0000-0000-000000000000}"/>
          </ac:spMkLst>
        </pc:spChg>
      </pc:sldChg>
      <pc:sldChg chg="modSp add modAnim modNotesTx">
        <pc:chgData name="Ilyas Sarsenov" userId="142871ec-1965-4731-8768-9ad7af1f00af" providerId="ADAL" clId="{A988A9DD-EAF3-4680-894A-B9D3ED257282}" dt="2019-08-15T22:22:01.471" v="618" actId="255"/>
        <pc:sldMkLst>
          <pc:docMk/>
          <pc:sldMk cId="1990257407" sldId="405"/>
        </pc:sldMkLst>
        <pc:spChg chg="mod">
          <ac:chgData name="Ilyas Sarsenov" userId="142871ec-1965-4731-8768-9ad7af1f00af" providerId="ADAL" clId="{A988A9DD-EAF3-4680-894A-B9D3ED257282}" dt="2019-08-15T22:22:01.471" v="618" actId="255"/>
          <ac:spMkLst>
            <pc:docMk/>
            <pc:sldMk cId="1990257407" sldId="405"/>
            <ac:spMk id="10" creationId="{00000000-0000-0000-0000-000000000000}"/>
          </ac:spMkLst>
        </pc:spChg>
        <pc:spChg chg="mod">
          <ac:chgData name="Ilyas Sarsenov" userId="142871ec-1965-4731-8768-9ad7af1f00af" providerId="ADAL" clId="{A988A9DD-EAF3-4680-894A-B9D3ED257282}" dt="2019-08-09T00:04:51.804" v="20" actId="207"/>
          <ac:spMkLst>
            <pc:docMk/>
            <pc:sldMk cId="1990257407" sldId="405"/>
            <ac:spMk id="11" creationId="{00000000-0000-0000-0000-000000000000}"/>
          </ac:spMkLst>
        </pc:spChg>
        <pc:spChg chg="mod">
          <ac:chgData name="Ilyas Sarsenov" userId="142871ec-1965-4731-8768-9ad7af1f00af" providerId="ADAL" clId="{A988A9DD-EAF3-4680-894A-B9D3ED257282}" dt="2019-08-09T00:00:17.455" v="19" actId="207"/>
          <ac:spMkLst>
            <pc:docMk/>
            <pc:sldMk cId="1990257407" sldId="405"/>
            <ac:spMk id="17" creationId="{2A7DE883-AD99-43A8-82CC-44A6244DE05C}"/>
          </ac:spMkLst>
        </pc:spChg>
      </pc:sldChg>
      <pc:sldChg chg="modSp add modAnim modNotesTx">
        <pc:chgData name="Ilyas Sarsenov" userId="142871ec-1965-4731-8768-9ad7af1f00af" providerId="ADAL" clId="{A988A9DD-EAF3-4680-894A-B9D3ED257282}" dt="2019-08-15T22:22:36.621" v="634" actId="20577"/>
        <pc:sldMkLst>
          <pc:docMk/>
          <pc:sldMk cId="2694633471" sldId="406"/>
        </pc:sldMkLst>
        <pc:spChg chg="mod">
          <ac:chgData name="Ilyas Sarsenov" userId="142871ec-1965-4731-8768-9ad7af1f00af" providerId="ADAL" clId="{A988A9DD-EAF3-4680-894A-B9D3ED257282}" dt="2019-08-15T22:22:36.621" v="634" actId="20577"/>
          <ac:spMkLst>
            <pc:docMk/>
            <pc:sldMk cId="2694633471" sldId="406"/>
            <ac:spMk id="10" creationId="{00000000-0000-0000-0000-000000000000}"/>
          </ac:spMkLst>
        </pc:spChg>
        <pc:spChg chg="mod">
          <ac:chgData name="Ilyas Sarsenov" userId="142871ec-1965-4731-8768-9ad7af1f00af" providerId="ADAL" clId="{A988A9DD-EAF3-4680-894A-B9D3ED257282}" dt="2019-08-08T23:59:51.130" v="16" actId="207"/>
          <ac:spMkLst>
            <pc:docMk/>
            <pc:sldMk cId="2694633471" sldId="406"/>
            <ac:spMk id="11" creationId="{00000000-0000-0000-0000-000000000000}"/>
          </ac:spMkLst>
        </pc:spChg>
        <pc:spChg chg="mod">
          <ac:chgData name="Ilyas Sarsenov" userId="142871ec-1965-4731-8768-9ad7af1f00af" providerId="ADAL" clId="{A988A9DD-EAF3-4680-894A-B9D3ED257282}" dt="2019-08-08T23:59:47.326" v="15" actId="207"/>
          <ac:spMkLst>
            <pc:docMk/>
            <pc:sldMk cId="2694633471" sldId="406"/>
            <ac:spMk id="17" creationId="{2A7DE883-AD99-43A8-82CC-44A6244DE05C}"/>
          </ac:spMkLst>
        </pc:spChg>
      </pc:sldChg>
      <pc:sldChg chg="modSp add modAnim modNotesTx">
        <pc:chgData name="Ilyas Sarsenov" userId="142871ec-1965-4731-8768-9ad7af1f00af" providerId="ADAL" clId="{A988A9DD-EAF3-4680-894A-B9D3ED257282}" dt="2019-08-15T22:21:45.869" v="617" actId="255"/>
        <pc:sldMkLst>
          <pc:docMk/>
          <pc:sldMk cId="4157668671" sldId="407"/>
        </pc:sldMkLst>
        <pc:spChg chg="mod">
          <ac:chgData name="Ilyas Sarsenov" userId="142871ec-1965-4731-8768-9ad7af1f00af" providerId="ADAL" clId="{A988A9DD-EAF3-4680-894A-B9D3ED257282}" dt="2019-08-15T22:21:45.869" v="617" actId="255"/>
          <ac:spMkLst>
            <pc:docMk/>
            <pc:sldMk cId="4157668671" sldId="407"/>
            <ac:spMk id="10" creationId="{00000000-0000-0000-0000-000000000000}"/>
          </ac:spMkLst>
        </pc:spChg>
        <pc:spChg chg="mod">
          <ac:chgData name="Ilyas Sarsenov" userId="142871ec-1965-4731-8768-9ad7af1f00af" providerId="ADAL" clId="{A988A9DD-EAF3-4680-894A-B9D3ED257282}" dt="2019-08-09T00:00:10.206" v="18" actId="207"/>
          <ac:spMkLst>
            <pc:docMk/>
            <pc:sldMk cId="4157668671" sldId="407"/>
            <ac:spMk id="11" creationId="{00000000-0000-0000-0000-000000000000}"/>
          </ac:spMkLst>
        </pc:spChg>
        <pc:spChg chg="mod">
          <ac:chgData name="Ilyas Sarsenov" userId="142871ec-1965-4731-8768-9ad7af1f00af" providerId="ADAL" clId="{A988A9DD-EAF3-4680-894A-B9D3ED257282}" dt="2019-08-09T00:00:06.991" v="17" actId="207"/>
          <ac:spMkLst>
            <pc:docMk/>
            <pc:sldMk cId="4157668671" sldId="407"/>
            <ac:spMk id="17" creationId="{2A7DE883-AD99-43A8-82CC-44A6244DE05C}"/>
          </ac:spMkLst>
        </pc:spChg>
      </pc:sldChg>
      <pc:sldChg chg="addSp delSp modSp modNotesTx">
        <pc:chgData name="Ilyas Sarsenov" userId="142871ec-1965-4731-8768-9ad7af1f00af" providerId="ADAL" clId="{A988A9DD-EAF3-4680-894A-B9D3ED257282}" dt="2019-08-15T23:42:29.784" v="1633" actId="20577"/>
        <pc:sldMkLst>
          <pc:docMk/>
          <pc:sldMk cId="3737272405" sldId="408"/>
        </pc:sldMkLst>
        <pc:spChg chg="add mod">
          <ac:chgData name="Ilyas Sarsenov" userId="142871ec-1965-4731-8768-9ad7af1f00af" providerId="ADAL" clId="{A988A9DD-EAF3-4680-894A-B9D3ED257282}" dt="2019-08-15T23:00:47.441" v="1536" actId="1076"/>
          <ac:spMkLst>
            <pc:docMk/>
            <pc:sldMk cId="3737272405" sldId="408"/>
            <ac:spMk id="9" creationId="{9258755D-23AF-4E07-8D7B-9F90D0D17AD9}"/>
          </ac:spMkLst>
        </pc:spChg>
        <pc:spChg chg="mod">
          <ac:chgData name="Ilyas Sarsenov" userId="142871ec-1965-4731-8768-9ad7af1f00af" providerId="ADAL" clId="{A988A9DD-EAF3-4680-894A-B9D3ED257282}" dt="2019-08-15T23:42:29.784" v="1633" actId="20577"/>
          <ac:spMkLst>
            <pc:docMk/>
            <pc:sldMk cId="3737272405" sldId="408"/>
            <ac:spMk id="10" creationId="{00000000-0000-0000-0000-000000000000}"/>
          </ac:spMkLst>
        </pc:spChg>
        <pc:picChg chg="add del mod">
          <ac:chgData name="Ilyas Sarsenov" userId="142871ec-1965-4731-8768-9ad7af1f00af" providerId="ADAL" clId="{A988A9DD-EAF3-4680-894A-B9D3ED257282}" dt="2019-08-15T23:02:24.686" v="1538" actId="478"/>
          <ac:picMkLst>
            <pc:docMk/>
            <pc:sldMk cId="3737272405" sldId="408"/>
            <ac:picMk id="2" creationId="{672E8E4A-09FC-4182-91B7-042967D10E04}"/>
          </ac:picMkLst>
        </pc:picChg>
        <pc:picChg chg="add mod">
          <ac:chgData name="Ilyas Sarsenov" userId="142871ec-1965-4731-8768-9ad7af1f00af" providerId="ADAL" clId="{A988A9DD-EAF3-4680-894A-B9D3ED257282}" dt="2019-08-15T23:02:40.003" v="1543" actId="1076"/>
          <ac:picMkLst>
            <pc:docMk/>
            <pc:sldMk cId="3737272405" sldId="408"/>
            <ac:picMk id="3" creationId="{C1D7180D-D8D2-4196-AFFF-A4E302F6E59A}"/>
          </ac:picMkLst>
        </pc:picChg>
        <pc:picChg chg="del">
          <ac:chgData name="Ilyas Sarsenov" userId="142871ec-1965-4731-8768-9ad7af1f00af" providerId="ADAL" clId="{A988A9DD-EAF3-4680-894A-B9D3ED257282}" dt="2019-08-15T22:57:46.600" v="1451" actId="478"/>
          <ac:picMkLst>
            <pc:docMk/>
            <pc:sldMk cId="3737272405" sldId="408"/>
            <ac:picMk id="6" creationId="{2619A65B-DCEC-432D-9CB3-D06999603C7C}"/>
          </ac:picMkLst>
        </pc:picChg>
      </pc:sldChg>
      <pc:sldChg chg="modSp modNotesTx">
        <pc:chgData name="Ilyas Sarsenov" userId="142871ec-1965-4731-8768-9ad7af1f00af" providerId="ADAL" clId="{A988A9DD-EAF3-4680-894A-B9D3ED257282}" dt="2019-08-09T00:59:59.691" v="414" actId="20577"/>
        <pc:sldMkLst>
          <pc:docMk/>
          <pc:sldMk cId="2235094104" sldId="410"/>
        </pc:sldMkLst>
        <pc:spChg chg="mod">
          <ac:chgData name="Ilyas Sarsenov" userId="142871ec-1965-4731-8768-9ad7af1f00af" providerId="ADAL" clId="{A988A9DD-EAF3-4680-894A-B9D3ED257282}" dt="2019-08-09T00:44:58.528" v="386" actId="20577"/>
          <ac:spMkLst>
            <pc:docMk/>
            <pc:sldMk cId="2235094104" sldId="410"/>
            <ac:spMk id="15" creationId="{00000000-0000-0000-0000-000000000000}"/>
          </ac:spMkLst>
        </pc:spChg>
      </pc:sldChg>
      <pc:sldChg chg="modSp">
        <pc:chgData name="Ilyas Sarsenov" userId="142871ec-1965-4731-8768-9ad7af1f00af" providerId="ADAL" clId="{A988A9DD-EAF3-4680-894A-B9D3ED257282}" dt="2019-08-09T00:09:34.531" v="56" actId="14100"/>
        <pc:sldMkLst>
          <pc:docMk/>
          <pc:sldMk cId="3813708242" sldId="411"/>
        </pc:sldMkLst>
        <pc:spChg chg="mod">
          <ac:chgData name="Ilyas Sarsenov" userId="142871ec-1965-4731-8768-9ad7af1f00af" providerId="ADAL" clId="{A988A9DD-EAF3-4680-894A-B9D3ED257282}" dt="2019-08-09T00:09:34.531" v="56" actId="14100"/>
          <ac:spMkLst>
            <pc:docMk/>
            <pc:sldMk cId="3813708242" sldId="411"/>
            <ac:spMk id="7" creationId="{00000000-0000-0000-0000-000000000000}"/>
          </ac:spMkLst>
        </pc:spChg>
        <pc:picChg chg="mod">
          <ac:chgData name="Ilyas Sarsenov" userId="142871ec-1965-4731-8768-9ad7af1f00af" providerId="ADAL" clId="{A988A9DD-EAF3-4680-894A-B9D3ED257282}" dt="2019-08-09T00:09:30.026" v="55" actId="1076"/>
          <ac:picMkLst>
            <pc:docMk/>
            <pc:sldMk cId="3813708242" sldId="411"/>
            <ac:picMk id="3" creationId="{5D68951F-EAF0-4992-8C9B-4A273AF207A2}"/>
          </ac:picMkLst>
        </pc:picChg>
      </pc:sldChg>
      <pc:sldChg chg="modSp add modNotesTx">
        <pc:chgData name="Ilyas Sarsenov" userId="142871ec-1965-4731-8768-9ad7af1f00af" providerId="ADAL" clId="{A988A9DD-EAF3-4680-894A-B9D3ED257282}" dt="2019-08-09T01:09:10.755" v="571" actId="20577"/>
        <pc:sldMkLst>
          <pc:docMk/>
          <pc:sldMk cId="1306637002" sldId="412"/>
        </pc:sldMkLst>
        <pc:spChg chg="mod">
          <ac:chgData name="Ilyas Sarsenov" userId="142871ec-1965-4731-8768-9ad7af1f00af" providerId="ADAL" clId="{A988A9DD-EAF3-4680-894A-B9D3ED257282}" dt="2019-08-09T00:51:24.623" v="410" actId="1076"/>
          <ac:spMkLst>
            <pc:docMk/>
            <pc:sldMk cId="1306637002" sldId="412"/>
            <ac:spMk id="10" creationId="{00000000-0000-0000-0000-000000000000}"/>
          </ac:spMkLst>
        </pc:spChg>
        <pc:spChg chg="mod">
          <ac:chgData name="Ilyas Sarsenov" userId="142871ec-1965-4731-8768-9ad7af1f00af" providerId="ADAL" clId="{A988A9DD-EAF3-4680-894A-B9D3ED257282}" dt="2019-08-09T00:05:13.477" v="22" actId="207"/>
          <ac:spMkLst>
            <pc:docMk/>
            <pc:sldMk cId="1306637002" sldId="412"/>
            <ac:spMk id="11" creationId="{00000000-0000-0000-0000-000000000000}"/>
          </ac:spMkLst>
        </pc:spChg>
        <pc:spChg chg="mod">
          <ac:chgData name="Ilyas Sarsenov" userId="142871ec-1965-4731-8768-9ad7af1f00af" providerId="ADAL" clId="{A988A9DD-EAF3-4680-894A-B9D3ED257282}" dt="2019-08-09T00:05:09.566" v="21" actId="207"/>
          <ac:spMkLst>
            <pc:docMk/>
            <pc:sldMk cId="1306637002" sldId="412"/>
            <ac:spMk id="17" creationId="{2A7DE883-AD99-43A8-82CC-44A6244DE05C}"/>
          </ac:spMkLst>
        </pc:spChg>
      </pc:sldChg>
      <pc:sldChg chg="modSp add">
        <pc:chgData name="Ilyas Sarsenov" userId="142871ec-1965-4731-8768-9ad7af1f00af" providerId="ADAL" clId="{A988A9DD-EAF3-4680-894A-B9D3ED257282}" dt="2019-08-09T01:12:01.498" v="580" actId="1076"/>
        <pc:sldMkLst>
          <pc:docMk/>
          <pc:sldMk cId="3160055388" sldId="413"/>
        </pc:sldMkLst>
        <pc:spChg chg="mod">
          <ac:chgData name="Ilyas Sarsenov" userId="142871ec-1965-4731-8768-9ad7af1f00af" providerId="ADAL" clId="{A988A9DD-EAF3-4680-894A-B9D3ED257282}" dt="2019-08-09T00:05:25.302" v="23" actId="207"/>
          <ac:spMkLst>
            <pc:docMk/>
            <pc:sldMk cId="3160055388" sldId="413"/>
            <ac:spMk id="8" creationId="{C64D66CA-E3C1-4347-B617-40461DCF8D64}"/>
          </ac:spMkLst>
        </pc:spChg>
        <pc:spChg chg="mod">
          <ac:chgData name="Ilyas Sarsenov" userId="142871ec-1965-4731-8768-9ad7af1f00af" providerId="ADAL" clId="{A988A9DD-EAF3-4680-894A-B9D3ED257282}" dt="2019-08-09T01:12:01.498" v="580" actId="1076"/>
          <ac:spMkLst>
            <pc:docMk/>
            <pc:sldMk cId="3160055388" sldId="413"/>
            <ac:spMk id="9" creationId="{B37BC021-0C88-4A57-B94B-E5CE767A0C90}"/>
          </ac:spMkLst>
        </pc:spChg>
        <pc:spChg chg="mod">
          <ac:chgData name="Ilyas Sarsenov" userId="142871ec-1965-4731-8768-9ad7af1f00af" providerId="ADAL" clId="{A988A9DD-EAF3-4680-894A-B9D3ED257282}" dt="2019-08-09T00:05:29.271" v="24" actId="207"/>
          <ac:spMkLst>
            <pc:docMk/>
            <pc:sldMk cId="3160055388" sldId="413"/>
            <ac:spMk id="11" creationId="{00000000-0000-0000-0000-000000000000}"/>
          </ac:spMkLst>
        </pc:spChg>
      </pc:sldChg>
      <pc:sldChg chg="modSp setBg">
        <pc:chgData name="Ilyas Sarsenov" userId="142871ec-1965-4731-8768-9ad7af1f00af" providerId="ADAL" clId="{A988A9DD-EAF3-4680-894A-B9D3ED257282}" dt="2019-08-09T00:28:59.990" v="248" actId="20577"/>
        <pc:sldMkLst>
          <pc:docMk/>
          <pc:sldMk cId="3746251253" sldId="415"/>
        </pc:sldMkLst>
        <pc:spChg chg="mod">
          <ac:chgData name="Ilyas Sarsenov" userId="142871ec-1965-4731-8768-9ad7af1f00af" providerId="ADAL" clId="{A988A9DD-EAF3-4680-894A-B9D3ED257282}" dt="2019-08-09T00:28:59.990" v="248" actId="20577"/>
          <ac:spMkLst>
            <pc:docMk/>
            <pc:sldMk cId="3746251253" sldId="415"/>
            <ac:spMk id="7" creationId="{00000000-0000-0000-0000-000000000000}"/>
          </ac:spMkLst>
        </pc:spChg>
        <pc:spChg chg="mod">
          <ac:chgData name="Ilyas Sarsenov" userId="142871ec-1965-4731-8768-9ad7af1f00af" providerId="ADAL" clId="{A988A9DD-EAF3-4680-894A-B9D3ED257282}" dt="2019-08-09T00:15:22.306" v="187" actId="1076"/>
          <ac:spMkLst>
            <pc:docMk/>
            <pc:sldMk cId="3746251253" sldId="415"/>
            <ac:spMk id="8" creationId="{675F3302-CCA0-486D-9E50-979CD8B56647}"/>
          </ac:spMkLst>
        </pc:spChg>
      </pc:sldChg>
      <pc:sldChg chg="modSp">
        <pc:chgData name="Ilyas Sarsenov" userId="142871ec-1965-4731-8768-9ad7af1f00af" providerId="ADAL" clId="{A988A9DD-EAF3-4680-894A-B9D3ED257282}" dt="2019-08-15T22:50:28.544" v="1449" actId="1076"/>
        <pc:sldMkLst>
          <pc:docMk/>
          <pc:sldMk cId="1292999034" sldId="417"/>
        </pc:sldMkLst>
        <pc:spChg chg="mod">
          <ac:chgData name="Ilyas Sarsenov" userId="142871ec-1965-4731-8768-9ad7af1f00af" providerId="ADAL" clId="{A988A9DD-EAF3-4680-894A-B9D3ED257282}" dt="2019-08-15T22:44:02.775" v="1309" actId="20577"/>
          <ac:spMkLst>
            <pc:docMk/>
            <pc:sldMk cId="1292999034" sldId="417"/>
            <ac:spMk id="10" creationId="{00000000-0000-0000-0000-000000000000}"/>
          </ac:spMkLst>
        </pc:spChg>
        <pc:spChg chg="mod">
          <ac:chgData name="Ilyas Sarsenov" userId="142871ec-1965-4731-8768-9ad7af1f00af" providerId="ADAL" clId="{A988A9DD-EAF3-4680-894A-B9D3ED257282}" dt="2019-08-15T22:49:40.841" v="1445" actId="6549"/>
          <ac:spMkLst>
            <pc:docMk/>
            <pc:sldMk cId="1292999034" sldId="417"/>
            <ac:spMk id="13" creationId="{00000000-0000-0000-0000-000000000000}"/>
          </ac:spMkLst>
        </pc:spChg>
        <pc:picChg chg="mod">
          <ac:chgData name="Ilyas Sarsenov" userId="142871ec-1965-4731-8768-9ad7af1f00af" providerId="ADAL" clId="{A988A9DD-EAF3-4680-894A-B9D3ED257282}" dt="2019-08-15T22:50:28.544" v="1449" actId="1076"/>
          <ac:picMkLst>
            <pc:docMk/>
            <pc:sldMk cId="1292999034" sldId="417"/>
            <ac:picMk id="12" creationId="{C19FA635-BB58-4D7A-B536-55B6F5E6BEA3}"/>
          </ac:picMkLst>
        </pc:picChg>
      </pc:sldChg>
      <pc:sldChg chg="modSp">
        <pc:chgData name="Ilyas Sarsenov" userId="142871ec-1965-4731-8768-9ad7af1f00af" providerId="ADAL" clId="{A988A9DD-EAF3-4680-894A-B9D3ED257282}" dt="2019-08-09T00:30:11.884" v="269" actId="113"/>
        <pc:sldMkLst>
          <pc:docMk/>
          <pc:sldMk cId="1618535081" sldId="451"/>
        </pc:sldMkLst>
        <pc:spChg chg="mod">
          <ac:chgData name="Ilyas Sarsenov" userId="142871ec-1965-4731-8768-9ad7af1f00af" providerId="ADAL" clId="{A988A9DD-EAF3-4680-894A-B9D3ED257282}" dt="2019-08-09T00:30:11.884" v="269" actId="113"/>
          <ac:spMkLst>
            <pc:docMk/>
            <pc:sldMk cId="1618535081" sldId="451"/>
            <ac:spMk id="17" creationId="{00000000-0000-0000-0000-000000000000}"/>
          </ac:spMkLst>
        </pc:spChg>
      </pc:sldChg>
      <pc:sldChg chg="addSp delSp modSp add ord">
        <pc:chgData name="Ilyas Sarsenov" userId="142871ec-1965-4731-8768-9ad7af1f00af" providerId="ADAL" clId="{A988A9DD-EAF3-4680-894A-B9D3ED257282}" dt="2019-08-15T22:39:23.293" v="1120" actId="313"/>
        <pc:sldMkLst>
          <pc:docMk/>
          <pc:sldMk cId="1963428737" sldId="452"/>
        </pc:sldMkLst>
        <pc:spChg chg="mod">
          <ac:chgData name="Ilyas Sarsenov" userId="142871ec-1965-4731-8768-9ad7af1f00af" providerId="ADAL" clId="{A988A9DD-EAF3-4680-894A-B9D3ED257282}" dt="2019-08-15T22:39:23.293" v="1120" actId="313"/>
          <ac:spMkLst>
            <pc:docMk/>
            <pc:sldMk cId="1963428737" sldId="452"/>
            <ac:spMk id="10" creationId="{00000000-0000-0000-0000-000000000000}"/>
          </ac:spMkLst>
        </pc:spChg>
        <pc:spChg chg="mod">
          <ac:chgData name="Ilyas Sarsenov" userId="142871ec-1965-4731-8768-9ad7af1f00af" providerId="ADAL" clId="{A988A9DD-EAF3-4680-894A-B9D3ED257282}" dt="2019-08-15T22:33:57.688" v="838" actId="20577"/>
          <ac:spMkLst>
            <pc:docMk/>
            <pc:sldMk cId="1963428737" sldId="452"/>
            <ac:spMk id="13" creationId="{00000000-0000-0000-0000-000000000000}"/>
          </ac:spMkLst>
        </pc:spChg>
        <pc:spChg chg="mod">
          <ac:chgData name="Ilyas Sarsenov" userId="142871ec-1965-4731-8768-9ad7af1f00af" providerId="ADAL" clId="{A988A9DD-EAF3-4680-894A-B9D3ED257282}" dt="2019-08-15T22:39:16.370" v="1119" actId="14100"/>
          <ac:spMkLst>
            <pc:docMk/>
            <pc:sldMk cId="1963428737" sldId="452"/>
            <ac:spMk id="15" creationId="{00000000-0000-0000-0000-000000000000}"/>
          </ac:spMkLst>
        </pc:spChg>
        <pc:picChg chg="del">
          <ac:chgData name="Ilyas Sarsenov" userId="142871ec-1965-4731-8768-9ad7af1f00af" providerId="ADAL" clId="{A988A9DD-EAF3-4680-894A-B9D3ED257282}" dt="2019-08-15T22:34:57.238" v="924" actId="478"/>
          <ac:picMkLst>
            <pc:docMk/>
            <pc:sldMk cId="1963428737" sldId="452"/>
            <ac:picMk id="2" creationId="{460B70E0-F06E-4E64-B327-682E81928755}"/>
          </ac:picMkLst>
        </pc:picChg>
        <pc:picChg chg="add mod">
          <ac:chgData name="Ilyas Sarsenov" userId="142871ec-1965-4731-8768-9ad7af1f00af" providerId="ADAL" clId="{A988A9DD-EAF3-4680-894A-B9D3ED257282}" dt="2019-08-15T22:35:42.727" v="928" actId="1076"/>
          <ac:picMkLst>
            <pc:docMk/>
            <pc:sldMk cId="1963428737" sldId="452"/>
            <ac:picMk id="3" creationId="{8C425CC5-8A3B-4F87-8690-B18D2A12EA68}"/>
          </ac:picMkLst>
        </pc:picChg>
        <pc:picChg chg="del">
          <ac:chgData name="Ilyas Sarsenov" userId="142871ec-1965-4731-8768-9ad7af1f00af" providerId="ADAL" clId="{A988A9DD-EAF3-4680-894A-B9D3ED257282}" dt="2019-08-15T22:35:32.948" v="925" actId="478"/>
          <ac:picMkLst>
            <pc:docMk/>
            <pc:sldMk cId="1963428737" sldId="452"/>
            <ac:picMk id="5" creationId="{D968C2ED-BF6E-469B-A8CC-DDE4B6A4B0C8}"/>
          </ac:picMkLst>
        </pc:picChg>
        <pc:cxnChg chg="del">
          <ac:chgData name="Ilyas Sarsenov" userId="142871ec-1965-4731-8768-9ad7af1f00af" providerId="ADAL" clId="{A988A9DD-EAF3-4680-894A-B9D3ED257282}" dt="2019-08-15T22:35:35.495" v="926" actId="478"/>
          <ac:cxnSpMkLst>
            <pc:docMk/>
            <pc:sldMk cId="1963428737" sldId="452"/>
            <ac:cxnSpMk id="16" creationId="{B7B7FEDA-9AE4-4223-B5C4-AA39A4AE2473}"/>
          </ac:cxnSpMkLst>
        </pc:cxnChg>
      </pc:sldChg>
      <pc:sldChg chg="add">
        <pc:chgData name="Ilyas Sarsenov" userId="142871ec-1965-4731-8768-9ad7af1f00af" providerId="ADAL" clId="{A988A9DD-EAF3-4680-894A-B9D3ED257282}" dt="2019-08-15T22:57:31.643" v="1450"/>
        <pc:sldMkLst>
          <pc:docMk/>
          <pc:sldMk cId="412273658" sldId="453"/>
        </pc:sldMkLst>
      </pc:sldChg>
      <pc:sldMasterChg chg="delSldLayout">
        <pc:chgData name="Ilyas Sarsenov" userId="142871ec-1965-4731-8768-9ad7af1f00af" providerId="ADAL" clId="{A988A9DD-EAF3-4680-894A-B9D3ED257282}" dt="2019-08-08T23:57:08.974" v="1" actId="2696"/>
        <pc:sldMasterMkLst>
          <pc:docMk/>
          <pc:sldMasterMk cId="0"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690E43C8-49AB-4EF4-B9F4-6A263CD25AF3}" type="datetimeFigureOut">
              <a:rPr lang="en-US" smtClean="0"/>
              <a:t>8/16/2019</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6"/>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6"/>
            <a:ext cx="3041968" cy="467450"/>
          </a:xfrm>
          <a:prstGeom prst="rect">
            <a:avLst/>
          </a:prstGeom>
        </p:spPr>
        <p:txBody>
          <a:bodyPr vert="horz" lIns="93287" tIns="46644" rIns="93287" bIns="46644" rtlCol="0" anchor="b"/>
          <a:lstStyle>
            <a:lvl1pPr algn="r">
              <a:defRPr sz="1200"/>
            </a:lvl1pPr>
          </a:lstStyle>
          <a:p>
            <a:fld id="{57658A3B-EA37-48C8-A651-744B3AEE4F7F}" type="slidenum">
              <a:rPr lang="en-US" smtClean="0"/>
              <a:t>‹#›</a:t>
            </a:fld>
            <a:endParaRPr lang="en-US"/>
          </a:p>
        </p:txBody>
      </p:sp>
    </p:spTree>
    <p:extLst>
      <p:ext uri="{BB962C8B-B14F-4D97-AF65-F5344CB8AC3E}">
        <p14:creationId xmlns:p14="http://schemas.microsoft.com/office/powerpoint/2010/main" val="142524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58A3B-EA37-48C8-A651-744B3AEE4F7F}" type="slidenum">
              <a:rPr lang="en-US" smtClean="0"/>
              <a:t>1</a:t>
            </a:fld>
            <a:endParaRPr lang="en-US"/>
          </a:p>
        </p:txBody>
      </p:sp>
    </p:spTree>
    <p:extLst>
      <p:ext uri="{BB962C8B-B14F-4D97-AF65-F5344CB8AC3E}">
        <p14:creationId xmlns:p14="http://schemas.microsoft.com/office/powerpoint/2010/main" val="2996241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658A3B-EA37-48C8-A651-744B3AEE4F7F}" type="slidenum">
              <a:rPr lang="en-US" smtClean="0"/>
              <a:t>12</a:t>
            </a:fld>
            <a:endParaRPr lang="en-US"/>
          </a:p>
        </p:txBody>
      </p:sp>
    </p:spTree>
    <p:extLst>
      <p:ext uri="{BB962C8B-B14F-4D97-AF65-F5344CB8AC3E}">
        <p14:creationId xmlns:p14="http://schemas.microsoft.com/office/powerpoint/2010/main" val="312702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Left-hand chart: </a:t>
            </a:r>
            <a:r>
              <a:rPr lang="en-US" sz="1200" b="0" i="0" u="none" strike="noStrike" kern="1200" baseline="0" dirty="0">
                <a:solidFill>
                  <a:schemeClr val="tx1"/>
                </a:solidFill>
                <a:latin typeface="+mn-lt"/>
                <a:ea typeface="+mn-ea"/>
                <a:cs typeface="+mn-cs"/>
              </a:rPr>
              <a:t>Global growth in 2019 has been downgraded to 2.6 percent—0.3 percentage point below previous projections—reflecting the broad-based weakness observed during the first half of the year including a further deceleration in investment </a:t>
            </a:r>
            <a:r>
              <a:rPr lang="en-GB" sz="1200" b="0" i="0" u="none" strike="noStrike" kern="1200" baseline="0" dirty="0">
                <a:solidFill>
                  <a:schemeClr val="tx1"/>
                </a:solidFill>
                <a:latin typeface="+mn-lt"/>
                <a:ea typeface="+mn-ea"/>
                <a:cs typeface="+mn-cs"/>
              </a:rPr>
              <a:t>amid rising trade tensions. </a:t>
            </a:r>
            <a:r>
              <a:rPr lang="en-US" sz="1200" b="0" i="0" u="none" strike="noStrike" kern="1200" baseline="0" dirty="0">
                <a:solidFill>
                  <a:schemeClr val="tx1"/>
                </a:solidFill>
                <a:latin typeface="+mn-lt"/>
                <a:ea typeface="+mn-ea"/>
                <a:cs typeface="+mn-cs"/>
              </a:rPr>
              <a:t>Global economic activity continued to soften at the start of 2019, with trade and manufacturing showing signs of marked weakness.</a:t>
            </a:r>
          </a:p>
          <a:p>
            <a:r>
              <a:rPr lang="en-US" sz="1200" b="0" i="0" u="none" strike="noStrike" kern="1200" baseline="0" dirty="0">
                <a:solidFill>
                  <a:schemeClr val="tx1"/>
                </a:solidFill>
                <a:latin typeface="+mn-lt"/>
                <a:ea typeface="+mn-ea"/>
                <a:cs typeface="+mn-cs"/>
              </a:rPr>
              <a:t>Amid low global inflation and a deterioration of the growth outlook, the prospect that the U.S. Federal Reserve and other major central banks will tighten monetary policy in the near term has faded, leading to an easing in global financing conditions and a recovery of capital flows to EMDEs. However, weakening external demand has weighed on export growth across EMDE </a:t>
            </a:r>
            <a:r>
              <a:rPr lang="en-GB" sz="1200" b="0" i="0" u="none" strike="noStrike" kern="1200" baseline="0" dirty="0">
                <a:solidFill>
                  <a:schemeClr val="tx1"/>
                </a:solidFill>
                <a:latin typeface="+mn-lt"/>
                <a:ea typeface="+mn-ea"/>
                <a:cs typeface="+mn-cs"/>
              </a:rPr>
              <a:t>regions.</a:t>
            </a:r>
          </a:p>
          <a:p>
            <a:r>
              <a:rPr lang="en-US" sz="1200" b="1" i="0" u="none" strike="noStrike" kern="1200" baseline="0" dirty="0">
                <a:solidFill>
                  <a:schemeClr val="tx1"/>
                </a:solidFill>
                <a:latin typeface="+mn-lt"/>
                <a:ea typeface="+mn-ea"/>
                <a:cs typeface="+mn-cs"/>
              </a:rPr>
              <a:t>Right-hand chart: </a:t>
            </a:r>
            <a:r>
              <a:rPr lang="en-US" sz="1200" b="0" i="0" u="none" strike="noStrike" kern="1200" baseline="0" dirty="0">
                <a:solidFill>
                  <a:schemeClr val="tx1"/>
                </a:solidFill>
                <a:latin typeface="+mn-lt"/>
                <a:ea typeface="+mn-ea"/>
                <a:cs typeface="+mn-cs"/>
              </a:rPr>
              <a:t>Average business confidence across major advanced economies and EMDEs, including Brazil, Canada, France, Germany, Italy, Japan, Russia, Turkey, the United Kingdom, and the United States. Last observation is April 2019.</a:t>
            </a:r>
            <a:endParaRPr lang="en-GB" dirty="0"/>
          </a:p>
        </p:txBody>
      </p:sp>
      <p:sp>
        <p:nvSpPr>
          <p:cNvPr id="4" name="Slide Number Placeholder 3"/>
          <p:cNvSpPr>
            <a:spLocks noGrp="1"/>
          </p:cNvSpPr>
          <p:nvPr>
            <p:ph type="sldNum" sz="quarter" idx="5"/>
          </p:nvPr>
        </p:nvSpPr>
        <p:spPr/>
        <p:txBody>
          <a:bodyPr/>
          <a:lstStyle/>
          <a:p>
            <a:fld id="{57658A3B-EA37-48C8-A651-744B3AEE4F7F}" type="slidenum">
              <a:rPr lang="en-US" smtClean="0"/>
              <a:t>13</a:t>
            </a:fld>
            <a:endParaRPr lang="en-US"/>
          </a:p>
        </p:txBody>
      </p:sp>
    </p:spTree>
    <p:extLst>
      <p:ext uri="{BB962C8B-B14F-4D97-AF65-F5344CB8AC3E}">
        <p14:creationId xmlns:p14="http://schemas.microsoft.com/office/powerpoint/2010/main" val="77120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58A3B-EA37-48C8-A651-744B3AEE4F7F}" type="slidenum">
              <a:rPr lang="en-US" smtClean="0"/>
              <a:t>14</a:t>
            </a:fld>
            <a:endParaRPr lang="en-US"/>
          </a:p>
        </p:txBody>
      </p:sp>
    </p:spTree>
    <p:extLst>
      <p:ext uri="{BB962C8B-B14F-4D97-AF65-F5344CB8AC3E}">
        <p14:creationId xmlns:p14="http://schemas.microsoft.com/office/powerpoint/2010/main" val="169190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10000"/>
              </a:lnSpc>
              <a:spcAft>
                <a:spcPts val="2448"/>
              </a:spcAft>
              <a:buFont typeface="Arial" charset="0"/>
              <a:buNone/>
            </a:pPr>
            <a:r>
              <a:rPr lang="en-US" sz="1600" dirty="0">
                <a:latin typeface="Helvetica"/>
                <a:cs typeface="Helvetica"/>
              </a:rPr>
              <a:t>Real GDP growth projected to recover strongly to </a:t>
            </a:r>
            <a:r>
              <a:rPr lang="en-US" sz="1600" b="1" dirty="0">
                <a:latin typeface="Helvetica"/>
                <a:cs typeface="Helvetica"/>
              </a:rPr>
              <a:t>5.6 percent in 2019</a:t>
            </a:r>
            <a:r>
              <a:rPr lang="en-US" sz="1600" b="0" dirty="0">
                <a:latin typeface="Helvetica"/>
                <a:cs typeface="Helvetica"/>
              </a:rPr>
              <a:t> (mainly due to a rebound in the extractive sector), </a:t>
            </a:r>
            <a:r>
              <a:rPr lang="en-US" sz="1600" dirty="0">
                <a:latin typeface="Helvetica"/>
                <a:cs typeface="Helvetica"/>
              </a:rPr>
              <a:t>and remain around 3-4 percent in 2020 and 2021.</a:t>
            </a:r>
          </a:p>
          <a:p>
            <a:pPr marL="0" indent="0" algn="just">
              <a:lnSpc>
                <a:spcPct val="110000"/>
              </a:lnSpc>
              <a:spcAft>
                <a:spcPts val="2448"/>
              </a:spcAft>
              <a:buFont typeface="Arial" charset="0"/>
              <a:buNone/>
            </a:pPr>
            <a:r>
              <a:rPr lang="en-US" sz="1600" b="1" dirty="0">
                <a:latin typeface="Helvetica"/>
                <a:cs typeface="Helvetica"/>
              </a:rPr>
              <a:t>Downside Risks</a:t>
            </a:r>
            <a:r>
              <a:rPr lang="en-US" sz="1600" dirty="0">
                <a:latin typeface="Helvetica"/>
                <a:cs typeface="Helvetica"/>
              </a:rPr>
              <a:t>: external demand and global commodity prices, government failing to </a:t>
            </a:r>
            <a:r>
              <a:rPr lang="en-US" sz="1200" kern="1200" dirty="0">
                <a:solidFill>
                  <a:schemeClr val="tx1"/>
                </a:solidFill>
                <a:effectLst/>
                <a:latin typeface="+mn-lt"/>
                <a:ea typeface="+mn-ea"/>
                <a:cs typeface="+mn-cs"/>
              </a:rPr>
              <a:t>implement its fiscal consolidation strategy, </a:t>
            </a:r>
            <a:r>
              <a:rPr lang="en-US" sz="1600" dirty="0">
                <a:latin typeface="Helvetica"/>
                <a:cs typeface="Helvetica"/>
              </a:rPr>
              <a:t>terms of future LNG contracts, monetary and exchange rate policy, another natural disaster.</a:t>
            </a:r>
          </a:p>
          <a:p>
            <a:pPr marL="0" indent="0" algn="just">
              <a:lnSpc>
                <a:spcPct val="110000"/>
              </a:lnSpc>
              <a:spcAft>
                <a:spcPts val="2448"/>
              </a:spcAft>
              <a:buFont typeface="Arial" charset="0"/>
              <a:buNone/>
            </a:pPr>
            <a:r>
              <a:rPr lang="en-US" sz="1600" b="1" dirty="0">
                <a:latin typeface="Helvetica"/>
                <a:cs typeface="Helvetica"/>
              </a:rPr>
              <a:t>Medium-term outlook is positive</a:t>
            </a:r>
            <a:r>
              <a:rPr lang="en-US" sz="1600" dirty="0">
                <a:latin typeface="Helvetica"/>
                <a:cs typeface="Helvetica"/>
              </a:rPr>
              <a:t>, underpinned by further large-scale resource projects, but risks that these projects will be ‘enclave’ in nature and not benefit the wider PNG population.</a:t>
            </a:r>
            <a:endParaRPr lang="en-GB" sz="1600" dirty="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57658A3B-EA37-48C8-A651-744B3AEE4F7F}" type="slidenum">
              <a:rPr lang="en-US" smtClean="0"/>
              <a:t>15</a:t>
            </a:fld>
            <a:endParaRPr lang="en-US"/>
          </a:p>
        </p:txBody>
      </p:sp>
    </p:spTree>
    <p:extLst>
      <p:ext uri="{BB962C8B-B14F-4D97-AF65-F5344CB8AC3E}">
        <p14:creationId xmlns:p14="http://schemas.microsoft.com/office/powerpoint/2010/main" val="2704172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defTabSz="932871">
              <a:buFont typeface="Arial" panose="020B0604020202020204" pitchFamily="34" charset="0"/>
              <a:buChar char="•"/>
              <a:defRPr/>
            </a:pPr>
            <a:r>
              <a:rPr lang="en-US" dirty="0">
                <a:latin typeface="Helvetica"/>
                <a:cs typeface="Helvetica"/>
              </a:rPr>
              <a:t>Developing the private sector is crucial for job creation and, more generally, for inclusive and sustainable growth. </a:t>
            </a:r>
          </a:p>
          <a:p>
            <a:pPr marL="174913" indent="-174913" defTabSz="932871">
              <a:buFont typeface="Arial" panose="020B0604020202020204" pitchFamily="34" charset="0"/>
              <a:buChar char="•"/>
              <a:defRPr/>
            </a:pPr>
            <a:r>
              <a:rPr lang="en-US" dirty="0">
                <a:latin typeface="Helvetica"/>
                <a:cs typeface="Helvetica"/>
              </a:rPr>
              <a:t>It is clear, however, that largely foreign-owned and capital-intensive resource sector cannot shoulder these development aspirations. </a:t>
            </a:r>
          </a:p>
          <a:p>
            <a:pPr marL="174913" indent="-174913" defTabSz="932871">
              <a:buFont typeface="Arial" panose="020B0604020202020204" pitchFamily="34" charset="0"/>
              <a:buChar char="•"/>
              <a:defRPr/>
            </a:pPr>
            <a:r>
              <a:rPr lang="en-US" dirty="0">
                <a:latin typeface="Helvetica"/>
                <a:cs typeface="Helvetica"/>
              </a:rPr>
              <a:t>Efforts need to be focused in the non-resource sector, where most PNG’s are economically engaged, and where the majority of PNG businesses operate. </a:t>
            </a:r>
          </a:p>
          <a:p>
            <a:pPr marL="174913" indent="-174913" defTabSz="932871">
              <a:buFont typeface="Arial" panose="020B0604020202020204" pitchFamily="34" charset="0"/>
              <a:buChar char="•"/>
              <a:defRPr/>
            </a:pPr>
            <a:r>
              <a:rPr lang="en-US" dirty="0">
                <a:latin typeface="Helvetica"/>
                <a:cs typeface="Helvetica"/>
              </a:rPr>
              <a:t>In the long-run, it is the private sector that will underpin the performance of PNG’s economy and the living standards of its people. But it will need to be a healthy, diversified private sector, that is pursuing viable productive opportunities in a broad range of sectors. </a:t>
            </a:r>
          </a:p>
          <a:p>
            <a:pPr marL="174913" indent="-174913" defTabSz="932871">
              <a:buFont typeface="Arial" panose="020B0604020202020204" pitchFamily="34" charset="0"/>
              <a:buChar char="•"/>
              <a:defRPr/>
            </a:pPr>
            <a:r>
              <a:rPr lang="en-US" dirty="0">
                <a:latin typeface="Helvetica"/>
                <a:cs typeface="Helvetica"/>
              </a:rPr>
              <a:t>The promising news is that, despite its challenges (and, certainly, there are many; not least of which is a challenging physical geography), PNG’s large size, population, and diverse &amp; extensive natural endowments suggest the potential for a vibrant private sector. </a:t>
            </a:r>
            <a:endParaRPr lang="en-AU" dirty="0"/>
          </a:p>
        </p:txBody>
      </p:sp>
      <p:sp>
        <p:nvSpPr>
          <p:cNvPr id="4" name="Slide Number Placeholder 3"/>
          <p:cNvSpPr>
            <a:spLocks noGrp="1"/>
          </p:cNvSpPr>
          <p:nvPr>
            <p:ph type="sldNum" sz="quarter" idx="5"/>
          </p:nvPr>
        </p:nvSpPr>
        <p:spPr/>
        <p:txBody>
          <a:bodyPr/>
          <a:lstStyle/>
          <a:p>
            <a:fld id="{57658A3B-EA37-48C8-A651-744B3AEE4F7F}" type="slidenum">
              <a:rPr lang="en-US" smtClean="0"/>
              <a:t>17</a:t>
            </a:fld>
            <a:endParaRPr lang="en-US"/>
          </a:p>
        </p:txBody>
      </p:sp>
    </p:spTree>
    <p:extLst>
      <p:ext uri="{BB962C8B-B14F-4D97-AF65-F5344CB8AC3E}">
        <p14:creationId xmlns:p14="http://schemas.microsoft.com/office/powerpoint/2010/main" val="1822322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private sector’s significant potential, we see that it is characterized by these following aspects… </a:t>
            </a:r>
          </a:p>
          <a:p>
            <a:pPr marL="174913" indent="-174913">
              <a:buFont typeface="Arial" panose="020B0604020202020204" pitchFamily="34" charset="0"/>
              <a:buChar char="•"/>
            </a:pPr>
            <a:r>
              <a:rPr lang="en-US" dirty="0"/>
              <a:t>Small size </a:t>
            </a:r>
            <a:r>
              <a:rPr lang="en-US" dirty="0">
                <a:sym typeface="Wingdings" panose="05000000000000000000" pitchFamily="2" charset="2"/>
              </a:rPr>
              <a:t> firms seem unable to exploit economies of scale; implies the most successful firms are not growing and employing more people.</a:t>
            </a:r>
          </a:p>
          <a:p>
            <a:pPr marL="174913" indent="-174913">
              <a:buFont typeface="Arial" panose="020B0604020202020204" pitchFamily="34" charset="0"/>
              <a:buChar char="•"/>
            </a:pPr>
            <a:r>
              <a:rPr lang="en-US" dirty="0">
                <a:sym typeface="Wingdings" panose="05000000000000000000" pitchFamily="2" charset="2"/>
              </a:rPr>
              <a:t>Informality  not finding it worthwhile to comply with regulatory environment; not paying tax; not abiding by labor regs; will face difficulties accessing public amenities as well as finance.</a:t>
            </a:r>
          </a:p>
          <a:p>
            <a:pPr marL="174913" indent="-174913">
              <a:buFont typeface="Arial" panose="020B0604020202020204" pitchFamily="34" charset="0"/>
              <a:buChar char="•"/>
            </a:pPr>
            <a:r>
              <a:rPr lang="en-US" dirty="0">
                <a:sym typeface="Wingdings" panose="05000000000000000000" pitchFamily="2" charset="2"/>
              </a:rPr>
              <a:t>Non-extractive FDI  low investor confidence; reduced opportunities to expand; reduced transmission of technologies and techniques from overseas; lower competition. </a:t>
            </a:r>
          </a:p>
          <a:p>
            <a:pPr marL="174913" indent="-174913">
              <a:buFont typeface="Arial" panose="020B0604020202020204" pitchFamily="34" charset="0"/>
              <a:buChar char="•"/>
            </a:pPr>
            <a:r>
              <a:rPr lang="en-US" dirty="0">
                <a:sym typeface="Wingdings" panose="05000000000000000000" pitchFamily="2" charset="2"/>
              </a:rPr>
              <a:t>Limited export diversification  As at 2018, 87% from extractive sector; 11% from agriculture, forestry and fisheries (6% agriculture; 3% forest products; 2% marine products). </a:t>
            </a:r>
          </a:p>
          <a:p>
            <a:pPr marL="174913" indent="-174913">
              <a:buFont typeface="Arial" panose="020B0604020202020204" pitchFamily="34" charset="0"/>
              <a:buChar char="•"/>
            </a:pPr>
            <a:r>
              <a:rPr lang="en-US" dirty="0">
                <a:sym typeface="Wingdings" panose="05000000000000000000" pitchFamily="2" charset="2"/>
              </a:rPr>
              <a:t>Obstacles  The set of challenges is diverse. This will be expanded on in the next slide. </a:t>
            </a:r>
          </a:p>
          <a:p>
            <a:pPr marL="174913" indent="-174913">
              <a:buFont typeface="Arial" panose="020B0604020202020204" pitchFamily="34" charset="0"/>
              <a:buChar char="•"/>
            </a:pPr>
            <a:endParaRPr lang="en-US" dirty="0">
              <a:sym typeface="Wingdings" panose="05000000000000000000" pitchFamily="2" charset="2"/>
            </a:endParaRPr>
          </a:p>
          <a:p>
            <a:pPr marL="174913" indent="-17491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7658A3B-EA37-48C8-A651-744B3AEE4F7F}" type="slidenum">
              <a:rPr lang="en-US" smtClean="0"/>
              <a:t>18</a:t>
            </a:fld>
            <a:endParaRPr lang="en-US"/>
          </a:p>
        </p:txBody>
      </p:sp>
    </p:spTree>
    <p:extLst>
      <p:ext uri="{BB962C8B-B14F-4D97-AF65-F5344CB8AC3E}">
        <p14:creationId xmlns:p14="http://schemas.microsoft.com/office/powerpoint/2010/main" val="2014892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a:t>The ‘de jure’ nature of the survey. Approximately two-thirds of data used in constructing the indicators are based on a reading of the policy/law. </a:t>
            </a:r>
          </a:p>
          <a:p>
            <a:pPr marL="174913" indent="-174913">
              <a:buFont typeface="Arial" panose="020B0604020202020204" pitchFamily="34" charset="0"/>
              <a:buChar char="•"/>
            </a:pPr>
            <a:r>
              <a:rPr lang="en-US" dirty="0"/>
              <a:t>It is obvious that getting credit and getting electricity aren’t really as good as what the LHS diagram suggests. </a:t>
            </a:r>
          </a:p>
          <a:p>
            <a:pPr marL="174913" indent="-174913">
              <a:buFont typeface="Arial" panose="020B0604020202020204" pitchFamily="34" charset="0"/>
              <a:buChar char="•"/>
            </a:pPr>
            <a:r>
              <a:rPr lang="en-US" dirty="0"/>
              <a:t>We constructed these diagrams by taking country scores (not ranks) and then computing their relative percentile ranks. </a:t>
            </a:r>
          </a:p>
        </p:txBody>
      </p:sp>
      <p:sp>
        <p:nvSpPr>
          <p:cNvPr id="4" name="Slide Number Placeholder 3"/>
          <p:cNvSpPr>
            <a:spLocks noGrp="1"/>
          </p:cNvSpPr>
          <p:nvPr>
            <p:ph type="sldNum" sz="quarter" idx="10"/>
          </p:nvPr>
        </p:nvSpPr>
        <p:spPr/>
        <p:txBody>
          <a:bodyPr/>
          <a:lstStyle/>
          <a:p>
            <a:fld id="{57658A3B-EA37-48C8-A651-744B3AEE4F7F}" type="slidenum">
              <a:rPr lang="en-US" smtClean="0"/>
              <a:t>19</a:t>
            </a:fld>
            <a:endParaRPr lang="en-US"/>
          </a:p>
        </p:txBody>
      </p:sp>
    </p:spTree>
    <p:extLst>
      <p:ext uri="{BB962C8B-B14F-4D97-AF65-F5344CB8AC3E}">
        <p14:creationId xmlns:p14="http://schemas.microsoft.com/office/powerpoint/2010/main" val="1546021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Revitalizing PNG’s private sector will require addressing the ‘pain points’ that businesses are facing. </a:t>
            </a:r>
          </a:p>
          <a:p>
            <a:pPr marL="174913" indent="-174913">
              <a:buFont typeface="Arial" panose="020B0604020202020204" pitchFamily="34" charset="0"/>
              <a:buChar char="•"/>
            </a:pPr>
            <a:r>
              <a:rPr lang="en-US" sz="1100" dirty="0"/>
              <a:t>infrastructure, foreign exchange, finance, land, law enforcement, and skilled labor; corruption; </a:t>
            </a:r>
          </a:p>
          <a:p>
            <a:pPr marL="174913" indent="-174913">
              <a:buFont typeface="Arial" panose="020B0604020202020204" pitchFamily="34" charset="0"/>
              <a:buChar char="•"/>
            </a:pPr>
            <a:r>
              <a:rPr lang="en-US" sz="1100" dirty="0"/>
              <a:t>policy and regulatory uncertainty (this is not mentioned in the table, but perhaps reflected in political uncertainty and instability; over 80% of firms in 2017 had concerns over stability of rules, policies and regulations). </a:t>
            </a:r>
          </a:p>
          <a:p>
            <a:r>
              <a:rPr lang="en-US" sz="1100" dirty="0"/>
              <a:t>In our report, we take a closer look at these issues. Most will come as no surprise, as they are not new to PNG. For instance, the country’s diverse geographic terrain and dispersed population have always meant that infrastructure provision will be challenging. Moreover, these aren’t typically things that can be fixed immediately - they will require deliberate efforts over the medium term. </a:t>
            </a:r>
          </a:p>
          <a:p>
            <a:pPr marL="174913" indent="-174913">
              <a:buFontTx/>
              <a:buChar char="-"/>
            </a:pPr>
            <a:endParaRPr lang="en-US" dirty="0"/>
          </a:p>
        </p:txBody>
      </p:sp>
      <p:sp>
        <p:nvSpPr>
          <p:cNvPr id="4" name="Slide Number Placeholder 3"/>
          <p:cNvSpPr>
            <a:spLocks noGrp="1"/>
          </p:cNvSpPr>
          <p:nvPr>
            <p:ph type="sldNum" sz="quarter" idx="10"/>
          </p:nvPr>
        </p:nvSpPr>
        <p:spPr/>
        <p:txBody>
          <a:bodyPr/>
          <a:lstStyle/>
          <a:p>
            <a:fld id="{57658A3B-EA37-48C8-A651-744B3AEE4F7F}" type="slidenum">
              <a:rPr lang="en-US" smtClean="0"/>
              <a:t>20</a:t>
            </a:fld>
            <a:endParaRPr lang="en-US"/>
          </a:p>
        </p:txBody>
      </p:sp>
    </p:spTree>
    <p:extLst>
      <p:ext uri="{BB962C8B-B14F-4D97-AF65-F5344CB8AC3E}">
        <p14:creationId xmlns:p14="http://schemas.microsoft.com/office/powerpoint/2010/main" val="2544311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37" indent="-218637">
              <a:buFont typeface="Arial" panose="020B0604020202020204" pitchFamily="34" charset="0"/>
              <a:buChar char="•"/>
            </a:pPr>
            <a:r>
              <a:rPr lang="en-GB" sz="1600" b="1" dirty="0">
                <a:latin typeface="Calibri" panose="020F0502020204030204" pitchFamily="34" charset="0"/>
                <a:cs typeface="Calibri" panose="020F0502020204030204" pitchFamily="34" charset="0"/>
              </a:rPr>
              <a:t>Young and growing population: </a:t>
            </a:r>
            <a:r>
              <a:rPr lang="en-GB" sz="1600" dirty="0">
                <a:latin typeface="Calibri" panose="020F0502020204030204" pitchFamily="34" charset="0"/>
                <a:cs typeface="Calibri" panose="020F0502020204030204" pitchFamily="34" charset="0"/>
              </a:rPr>
              <a:t>53.8% of the population were 25 and under in the 2011 census – 18% between the ages of 15-24. The youth bulge, and high population growth (3.1% per annum), has increased pressure on service delivery and will continue to do so as the population ages. Investing in PNG’s young population will support future growth and development. </a:t>
            </a:r>
          </a:p>
          <a:p>
            <a:pPr marL="218637" indent="-218637">
              <a:buFont typeface="Arial" panose="020B0604020202020204" pitchFamily="34" charset="0"/>
              <a:buChar char="•"/>
            </a:pPr>
            <a:r>
              <a:rPr lang="en-GB" sz="1600" b="1" dirty="0">
                <a:latin typeface="Calibri" panose="020F0502020204030204" pitchFamily="34" charset="0"/>
                <a:cs typeface="Calibri" panose="020F0502020204030204" pitchFamily="34" charset="0"/>
              </a:rPr>
              <a:t>High rate of poverty: </a:t>
            </a:r>
            <a:r>
              <a:rPr lang="en-GB" sz="1600" dirty="0">
                <a:latin typeface="Calibri" panose="020F0502020204030204" pitchFamily="34" charset="0"/>
                <a:cs typeface="Calibri" panose="020F0502020204030204" pitchFamily="34" charset="0"/>
              </a:rPr>
              <a:t>Improvements in human capital will further assist the 38% of the population who live below the international poverty line of $1.90 per day (UNDP, 2015). </a:t>
            </a:r>
          </a:p>
          <a:p>
            <a:pPr marL="218637" indent="-218637">
              <a:buFont typeface="Arial" panose="020B0604020202020204" pitchFamily="34" charset="0"/>
              <a:buChar char="•"/>
            </a:pPr>
            <a:r>
              <a:rPr lang="en-GB" sz="1600" b="1" dirty="0">
                <a:latin typeface="Calibri" panose="020F0502020204030204" pitchFamily="34" charset="0"/>
                <a:cs typeface="Calibri" panose="020F0502020204030204" pitchFamily="34" charset="0"/>
              </a:rPr>
              <a:t>High rates of under- and unemployment: </a:t>
            </a:r>
            <a:r>
              <a:rPr lang="en-GB" sz="1600" dirty="0">
                <a:latin typeface="Calibri" panose="020F0502020204030204" pitchFamily="34" charset="0"/>
                <a:cs typeface="Calibri" panose="020F0502020204030204" pitchFamily="34" charset="0"/>
              </a:rPr>
              <a:t>Greater and more effective spending on human development will prepare PNG’s labour force for the future, will provide opportunities in formal employment (currently less than 15% of the total labour force).</a:t>
            </a:r>
          </a:p>
          <a:p>
            <a:pPr marL="174913" indent="-174913">
              <a:buFontTx/>
              <a:buChar char="-"/>
            </a:pPr>
            <a:endParaRPr lang="en-US" dirty="0"/>
          </a:p>
        </p:txBody>
      </p:sp>
      <p:sp>
        <p:nvSpPr>
          <p:cNvPr id="4" name="Slide Number Placeholder 3"/>
          <p:cNvSpPr>
            <a:spLocks noGrp="1"/>
          </p:cNvSpPr>
          <p:nvPr>
            <p:ph type="sldNum" sz="quarter" idx="10"/>
          </p:nvPr>
        </p:nvSpPr>
        <p:spPr/>
        <p:txBody>
          <a:bodyPr/>
          <a:lstStyle/>
          <a:p>
            <a:fld id="{57658A3B-EA37-48C8-A651-744B3AEE4F7F}" type="slidenum">
              <a:rPr lang="en-US" smtClean="0"/>
              <a:t>21</a:t>
            </a:fld>
            <a:endParaRPr lang="en-US"/>
          </a:p>
        </p:txBody>
      </p:sp>
    </p:spTree>
    <p:extLst>
      <p:ext uri="{BB962C8B-B14F-4D97-AF65-F5344CB8AC3E}">
        <p14:creationId xmlns:p14="http://schemas.microsoft.com/office/powerpoint/2010/main" val="3745384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37" indent="-218637">
              <a:buFont typeface="Arial" panose="020B0604020202020204" pitchFamily="34" charset="0"/>
              <a:buChar char="•"/>
            </a:pPr>
            <a:r>
              <a:rPr lang="en-GB" sz="2400" dirty="0">
                <a:latin typeface="Calibri" panose="020F0502020204030204" pitchFamily="34" charset="0"/>
                <a:cs typeface="Calibri" panose="020F0502020204030204" pitchFamily="34" charset="0"/>
              </a:rPr>
              <a:t>A skilled workforce will be able to meet future demands across the economy and increase country and individuals earnings</a:t>
            </a:r>
          </a:p>
          <a:p>
            <a:pPr marL="218637" indent="-218637">
              <a:buFont typeface="Arial" panose="020B0604020202020204" pitchFamily="34" charset="0"/>
              <a:buChar char="•"/>
            </a:pPr>
            <a:r>
              <a:rPr lang="en-GB" sz="2400" dirty="0">
                <a:latin typeface="Calibri" panose="020F0502020204030204" pitchFamily="34" charset="0"/>
                <a:cs typeface="Calibri" panose="020F0502020204030204" pitchFamily="34" charset="0"/>
              </a:rPr>
              <a:t>Investments in childhood development and nutrition in the early years has the potential to release large dividends for the country, communities and households</a:t>
            </a:r>
          </a:p>
          <a:p>
            <a:endParaRPr lang="en-AU" dirty="0"/>
          </a:p>
        </p:txBody>
      </p:sp>
      <p:sp>
        <p:nvSpPr>
          <p:cNvPr id="4" name="Slide Number Placeholder 3"/>
          <p:cNvSpPr>
            <a:spLocks noGrp="1"/>
          </p:cNvSpPr>
          <p:nvPr>
            <p:ph type="sldNum" sz="quarter" idx="5"/>
          </p:nvPr>
        </p:nvSpPr>
        <p:spPr/>
        <p:txBody>
          <a:bodyPr/>
          <a:lstStyle/>
          <a:p>
            <a:fld id="{57658A3B-EA37-48C8-A651-744B3AEE4F7F}" type="slidenum">
              <a:rPr lang="en-US" smtClean="0"/>
              <a:t>22</a:t>
            </a:fld>
            <a:endParaRPr lang="en-US"/>
          </a:p>
        </p:txBody>
      </p:sp>
    </p:spTree>
    <p:extLst>
      <p:ext uri="{BB962C8B-B14F-4D97-AF65-F5344CB8AC3E}">
        <p14:creationId xmlns:p14="http://schemas.microsoft.com/office/powerpoint/2010/main" val="9737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658A3B-EA37-48C8-A651-744B3AEE4F7F}" type="slidenum">
              <a:rPr lang="en-US" smtClean="0"/>
              <a:t>4</a:t>
            </a:fld>
            <a:endParaRPr lang="en-US"/>
          </a:p>
        </p:txBody>
      </p:sp>
    </p:spTree>
    <p:extLst>
      <p:ext uri="{BB962C8B-B14F-4D97-AF65-F5344CB8AC3E}">
        <p14:creationId xmlns:p14="http://schemas.microsoft.com/office/powerpoint/2010/main" val="289850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addition to taking a horizontal perspective on business environment constraints in PNG, our report also conducted a deep dive into three key economic sectors which hold considerable local advantages and untapped potential for jobs-laden, inclusive and sustainable growth – outside the extractive sector. </a:t>
            </a:r>
          </a:p>
          <a:p>
            <a:endParaRPr lang="en-AU" dirty="0"/>
          </a:p>
          <a:p>
            <a:r>
              <a:rPr lang="en-AU" dirty="0"/>
              <a:t>The final bullet point about rural-urban linkages may be less/not true for tourism. The same applies to food security. </a:t>
            </a:r>
          </a:p>
        </p:txBody>
      </p:sp>
      <p:sp>
        <p:nvSpPr>
          <p:cNvPr id="4" name="Slide Number Placeholder 3"/>
          <p:cNvSpPr>
            <a:spLocks noGrp="1"/>
          </p:cNvSpPr>
          <p:nvPr>
            <p:ph type="sldNum" sz="quarter" idx="5"/>
          </p:nvPr>
        </p:nvSpPr>
        <p:spPr/>
        <p:txBody>
          <a:bodyPr/>
          <a:lstStyle/>
          <a:p>
            <a:fld id="{57658A3B-EA37-48C8-A651-744B3AEE4F7F}" type="slidenum">
              <a:rPr lang="en-US" smtClean="0"/>
              <a:t>23</a:t>
            </a:fld>
            <a:endParaRPr lang="en-US"/>
          </a:p>
        </p:txBody>
      </p:sp>
    </p:spTree>
    <p:extLst>
      <p:ext uri="{BB962C8B-B14F-4D97-AF65-F5344CB8AC3E}">
        <p14:creationId xmlns:p14="http://schemas.microsoft.com/office/powerpoint/2010/main" val="266114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658A3B-EA37-48C8-A651-744B3AEE4F7F}" type="slidenum">
              <a:rPr lang="en-US" smtClean="0"/>
              <a:t>24</a:t>
            </a:fld>
            <a:endParaRPr lang="en-US"/>
          </a:p>
        </p:txBody>
      </p:sp>
    </p:spTree>
    <p:extLst>
      <p:ext uri="{BB962C8B-B14F-4D97-AF65-F5344CB8AC3E}">
        <p14:creationId xmlns:p14="http://schemas.microsoft.com/office/powerpoint/2010/main" val="418928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7658A3B-EA37-48C8-A651-744B3AEE4F7F}" type="slidenum">
              <a:rPr lang="en-US" smtClean="0"/>
              <a:t>5</a:t>
            </a:fld>
            <a:endParaRPr lang="en-US"/>
          </a:p>
        </p:txBody>
      </p:sp>
    </p:spTree>
    <p:extLst>
      <p:ext uri="{BB962C8B-B14F-4D97-AF65-F5344CB8AC3E}">
        <p14:creationId xmlns:p14="http://schemas.microsoft.com/office/powerpoint/2010/main" val="1356386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a:t>Left-hand chart is in US$.  Decline in 2018 largely because of palm oil (quantity down 1.2%, prices down 14.1%, sales down 14.4%, )</a:t>
            </a:r>
          </a:p>
          <a:p>
            <a:pPr marL="174913" indent="-174913">
              <a:buFont typeface="Arial" panose="020B0604020202020204" pitchFamily="34" charset="0"/>
              <a:buChar char="•"/>
            </a:pPr>
            <a:endParaRPr lang="en-US" dirty="0"/>
          </a:p>
          <a:p>
            <a:pPr marL="174913" indent="-174913">
              <a:buFont typeface="Arial" panose="020B0604020202020204" pitchFamily="34" charset="0"/>
              <a:buChar char="•"/>
            </a:pPr>
            <a:r>
              <a:rPr lang="en-US" dirty="0"/>
              <a:t>Right-hand chart in nominal Kina.  In real terms credit is falling.  Agric, wholesale and retail trade have seen an increase in lending, manufacturing a decline, everything else is flat.  Mortgage lending increased 17% in 2018.</a:t>
            </a:r>
          </a:p>
        </p:txBody>
      </p:sp>
      <p:sp>
        <p:nvSpPr>
          <p:cNvPr id="4" name="Slide Number Placeholder 3"/>
          <p:cNvSpPr>
            <a:spLocks noGrp="1"/>
          </p:cNvSpPr>
          <p:nvPr>
            <p:ph type="sldNum" sz="quarter" idx="10"/>
          </p:nvPr>
        </p:nvSpPr>
        <p:spPr/>
        <p:txBody>
          <a:bodyPr/>
          <a:lstStyle/>
          <a:p>
            <a:fld id="{57658A3B-EA37-48C8-A651-744B3AEE4F7F}" type="slidenum">
              <a:rPr lang="en-US" smtClean="0"/>
              <a:t>6</a:t>
            </a:fld>
            <a:endParaRPr lang="en-US"/>
          </a:p>
        </p:txBody>
      </p:sp>
    </p:spTree>
    <p:extLst>
      <p:ext uri="{BB962C8B-B14F-4D97-AF65-F5344CB8AC3E}">
        <p14:creationId xmlns:p14="http://schemas.microsoft.com/office/powerpoint/2010/main" val="268042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658A3B-EA37-48C8-A651-744B3AEE4F7F}" type="slidenum">
              <a:rPr lang="en-US" smtClean="0"/>
              <a:t>7</a:t>
            </a:fld>
            <a:endParaRPr lang="en-US"/>
          </a:p>
        </p:txBody>
      </p:sp>
    </p:spTree>
    <p:extLst>
      <p:ext uri="{BB962C8B-B14F-4D97-AF65-F5344CB8AC3E}">
        <p14:creationId xmlns:p14="http://schemas.microsoft.com/office/powerpoint/2010/main" val="225451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7658A3B-EA37-48C8-A651-744B3AEE4F7F}" type="slidenum">
              <a:rPr lang="en-US" smtClean="0"/>
              <a:t>8</a:t>
            </a:fld>
            <a:endParaRPr lang="en-US"/>
          </a:p>
        </p:txBody>
      </p:sp>
    </p:spTree>
    <p:extLst>
      <p:ext uri="{BB962C8B-B14F-4D97-AF65-F5344CB8AC3E}">
        <p14:creationId xmlns:p14="http://schemas.microsoft.com/office/powerpoint/2010/main" val="95003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658A3B-EA37-48C8-A651-744B3AEE4F7F}" type="slidenum">
              <a:rPr lang="en-US" smtClean="0"/>
              <a:t>9</a:t>
            </a:fld>
            <a:endParaRPr lang="en-US"/>
          </a:p>
        </p:txBody>
      </p:sp>
    </p:spTree>
    <p:extLst>
      <p:ext uri="{BB962C8B-B14F-4D97-AF65-F5344CB8AC3E}">
        <p14:creationId xmlns:p14="http://schemas.microsoft.com/office/powerpoint/2010/main" val="131190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658A3B-EA37-48C8-A651-744B3AEE4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81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658A3B-EA37-48C8-A651-744B3AEE4F7F}" type="slidenum">
              <a:rPr lang="en-US" smtClean="0"/>
              <a:t>11</a:t>
            </a:fld>
            <a:endParaRPr lang="en-US"/>
          </a:p>
        </p:txBody>
      </p:sp>
    </p:spTree>
    <p:extLst>
      <p:ext uri="{BB962C8B-B14F-4D97-AF65-F5344CB8AC3E}">
        <p14:creationId xmlns:p14="http://schemas.microsoft.com/office/powerpoint/2010/main" val="355975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DF4A26"/>
                </a:solidFill>
                <a:latin typeface="Ainslie-ConDem"/>
                <a:cs typeface="Ainslie-ConDem"/>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3000" b="1" i="0">
                <a:solidFill>
                  <a:srgbClr val="FBC8AD"/>
                </a:solidFill>
                <a:latin typeface="Ainslie-ConDem"/>
                <a:cs typeface="Ainslie-ConDem"/>
              </a:defRPr>
            </a:lvl1pPr>
          </a:lstStyle>
          <a:p>
            <a:pPr lvl="0"/>
            <a:r>
              <a:rPr lang="en-US"/>
              <a:t>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00397" y="2170682"/>
            <a:ext cx="525780" cy="1569720"/>
          </a:xfrm>
          <a:custGeom>
            <a:avLst/>
            <a:gdLst/>
            <a:ahLst/>
            <a:cxnLst/>
            <a:rect l="l" t="t" r="r" b="b"/>
            <a:pathLst>
              <a:path w="525779" h="1569720">
                <a:moveTo>
                  <a:pt x="0" y="0"/>
                </a:moveTo>
                <a:lnTo>
                  <a:pt x="0" y="1205750"/>
                </a:lnTo>
                <a:lnTo>
                  <a:pt x="525780" y="1569618"/>
                </a:lnTo>
                <a:lnTo>
                  <a:pt x="0" y="0"/>
                </a:lnTo>
                <a:close/>
              </a:path>
            </a:pathLst>
          </a:custGeom>
          <a:solidFill>
            <a:srgbClr val="FDE2CA"/>
          </a:solidFill>
        </p:spPr>
        <p:txBody>
          <a:bodyPr wrap="square" lIns="0" tIns="0" rIns="0" bIns="0" rtlCol="0"/>
          <a:lstStyle/>
          <a:p>
            <a:endParaRPr/>
          </a:p>
        </p:txBody>
      </p:sp>
      <p:sp>
        <p:nvSpPr>
          <p:cNvPr id="17" name="bk object 17"/>
          <p:cNvSpPr/>
          <p:nvPr/>
        </p:nvSpPr>
        <p:spPr>
          <a:xfrm>
            <a:off x="2288507" y="3981498"/>
            <a:ext cx="1930400" cy="622935"/>
          </a:xfrm>
          <a:custGeom>
            <a:avLst/>
            <a:gdLst/>
            <a:ahLst/>
            <a:cxnLst/>
            <a:rect l="l" t="t" r="r" b="b"/>
            <a:pathLst>
              <a:path w="1930400" h="622935">
                <a:moveTo>
                  <a:pt x="1930222" y="0"/>
                </a:moveTo>
                <a:lnTo>
                  <a:pt x="0" y="423100"/>
                </a:lnTo>
                <a:lnTo>
                  <a:pt x="1380604" y="622744"/>
                </a:lnTo>
                <a:lnTo>
                  <a:pt x="1930222" y="0"/>
                </a:lnTo>
                <a:close/>
              </a:path>
            </a:pathLst>
          </a:custGeom>
          <a:solidFill>
            <a:srgbClr val="EDB6A4"/>
          </a:solidFill>
        </p:spPr>
        <p:txBody>
          <a:bodyPr wrap="square" lIns="0" tIns="0" rIns="0" bIns="0" rtlCol="0"/>
          <a:lstStyle/>
          <a:p>
            <a:endParaRPr/>
          </a:p>
        </p:txBody>
      </p:sp>
      <p:sp>
        <p:nvSpPr>
          <p:cNvPr id="18" name="bk object 18"/>
          <p:cNvSpPr/>
          <p:nvPr/>
        </p:nvSpPr>
        <p:spPr>
          <a:xfrm>
            <a:off x="4600797" y="3873599"/>
            <a:ext cx="1858010" cy="766445"/>
          </a:xfrm>
          <a:custGeom>
            <a:avLst/>
            <a:gdLst/>
            <a:ahLst/>
            <a:cxnLst/>
            <a:rect l="l" t="t" r="r" b="b"/>
            <a:pathLst>
              <a:path w="1858010" h="766445">
                <a:moveTo>
                  <a:pt x="0" y="0"/>
                </a:moveTo>
                <a:lnTo>
                  <a:pt x="899998" y="765937"/>
                </a:lnTo>
                <a:lnTo>
                  <a:pt x="1857603" y="525995"/>
                </a:lnTo>
                <a:lnTo>
                  <a:pt x="0" y="0"/>
                </a:lnTo>
                <a:close/>
              </a:path>
            </a:pathLst>
          </a:custGeom>
          <a:solidFill>
            <a:srgbClr val="B83439"/>
          </a:solidFill>
        </p:spPr>
        <p:txBody>
          <a:bodyPr wrap="square" lIns="0" tIns="0" rIns="0" bIns="0" rtlCol="0"/>
          <a:lstStyle/>
          <a:p>
            <a:endParaRPr/>
          </a:p>
        </p:txBody>
      </p:sp>
      <p:sp>
        <p:nvSpPr>
          <p:cNvPr id="19" name="bk object 19"/>
          <p:cNvSpPr/>
          <p:nvPr/>
        </p:nvSpPr>
        <p:spPr>
          <a:xfrm>
            <a:off x="4567968" y="2403231"/>
            <a:ext cx="720725" cy="1352550"/>
          </a:xfrm>
          <a:custGeom>
            <a:avLst/>
            <a:gdLst/>
            <a:ahLst/>
            <a:cxnLst/>
            <a:rect l="l" t="t" r="r" b="b"/>
            <a:pathLst>
              <a:path w="720725" h="1352550">
                <a:moveTo>
                  <a:pt x="556552" y="0"/>
                </a:moveTo>
                <a:lnTo>
                  <a:pt x="0" y="1351991"/>
                </a:lnTo>
                <a:lnTo>
                  <a:pt x="602259" y="1186599"/>
                </a:lnTo>
                <a:lnTo>
                  <a:pt x="720445" y="674458"/>
                </a:lnTo>
                <a:lnTo>
                  <a:pt x="556552" y="0"/>
                </a:lnTo>
                <a:close/>
              </a:path>
            </a:pathLst>
          </a:custGeom>
          <a:solidFill>
            <a:srgbClr val="B63B25"/>
          </a:solidFill>
        </p:spPr>
        <p:txBody>
          <a:bodyPr wrap="square" lIns="0" tIns="0" rIns="0" bIns="0" rtlCol="0"/>
          <a:lstStyle/>
          <a:p>
            <a:endParaRPr/>
          </a:p>
        </p:txBody>
      </p:sp>
      <p:sp>
        <p:nvSpPr>
          <p:cNvPr id="20" name="bk object 20"/>
          <p:cNvSpPr/>
          <p:nvPr/>
        </p:nvSpPr>
        <p:spPr>
          <a:xfrm>
            <a:off x="4965751" y="2403231"/>
            <a:ext cx="306070" cy="605790"/>
          </a:xfrm>
          <a:custGeom>
            <a:avLst/>
            <a:gdLst/>
            <a:ahLst/>
            <a:cxnLst/>
            <a:rect l="l" t="t" r="r" b="b"/>
            <a:pathLst>
              <a:path w="306070" h="605789">
                <a:moveTo>
                  <a:pt x="158762" y="0"/>
                </a:moveTo>
                <a:lnTo>
                  <a:pt x="0" y="385673"/>
                </a:lnTo>
                <a:lnTo>
                  <a:pt x="0" y="605269"/>
                </a:lnTo>
                <a:lnTo>
                  <a:pt x="305841" y="605269"/>
                </a:lnTo>
                <a:lnTo>
                  <a:pt x="158762" y="0"/>
                </a:lnTo>
                <a:close/>
              </a:path>
            </a:pathLst>
          </a:custGeom>
          <a:solidFill>
            <a:srgbClr val="B63B25"/>
          </a:solidFill>
        </p:spPr>
        <p:txBody>
          <a:bodyPr wrap="square" lIns="0" tIns="0" rIns="0" bIns="0" rtlCol="0"/>
          <a:lstStyle/>
          <a:p>
            <a:endParaRPr/>
          </a:p>
        </p:txBody>
      </p:sp>
      <p:sp>
        <p:nvSpPr>
          <p:cNvPr id="21" name="bk object 21"/>
          <p:cNvSpPr/>
          <p:nvPr/>
        </p:nvSpPr>
        <p:spPr>
          <a:xfrm>
            <a:off x="5113398" y="1756195"/>
            <a:ext cx="2020570" cy="1997075"/>
          </a:xfrm>
          <a:custGeom>
            <a:avLst/>
            <a:gdLst/>
            <a:ahLst/>
            <a:cxnLst/>
            <a:rect l="l" t="t" r="r" b="b"/>
            <a:pathLst>
              <a:path w="2020570" h="1997075">
                <a:moveTo>
                  <a:pt x="1881949" y="0"/>
                </a:moveTo>
                <a:lnTo>
                  <a:pt x="138099" y="0"/>
                </a:lnTo>
                <a:lnTo>
                  <a:pt x="94457" y="7040"/>
                </a:lnTo>
                <a:lnTo>
                  <a:pt x="56548" y="26646"/>
                </a:lnTo>
                <a:lnTo>
                  <a:pt x="26650" y="56545"/>
                </a:lnTo>
                <a:lnTo>
                  <a:pt x="7042" y="94466"/>
                </a:lnTo>
                <a:lnTo>
                  <a:pt x="0" y="138137"/>
                </a:lnTo>
                <a:lnTo>
                  <a:pt x="0" y="1858886"/>
                </a:lnTo>
                <a:lnTo>
                  <a:pt x="7042" y="1902542"/>
                </a:lnTo>
                <a:lnTo>
                  <a:pt x="26650" y="1940462"/>
                </a:lnTo>
                <a:lnTo>
                  <a:pt x="56548" y="1970367"/>
                </a:lnTo>
                <a:lnTo>
                  <a:pt x="94457" y="1989980"/>
                </a:lnTo>
                <a:lnTo>
                  <a:pt x="138099" y="1997024"/>
                </a:lnTo>
                <a:lnTo>
                  <a:pt x="1881949" y="1997024"/>
                </a:lnTo>
                <a:lnTo>
                  <a:pt x="1925601" y="1989980"/>
                </a:lnTo>
                <a:lnTo>
                  <a:pt x="1963519" y="1970367"/>
                </a:lnTo>
                <a:lnTo>
                  <a:pt x="1993426" y="1940462"/>
                </a:lnTo>
                <a:lnTo>
                  <a:pt x="2013042" y="1902542"/>
                </a:lnTo>
                <a:lnTo>
                  <a:pt x="2020087" y="1858886"/>
                </a:lnTo>
                <a:lnTo>
                  <a:pt x="2020087" y="138137"/>
                </a:lnTo>
                <a:lnTo>
                  <a:pt x="2013042" y="94466"/>
                </a:lnTo>
                <a:lnTo>
                  <a:pt x="1993426" y="56545"/>
                </a:lnTo>
                <a:lnTo>
                  <a:pt x="1963519" y="26646"/>
                </a:lnTo>
                <a:lnTo>
                  <a:pt x="1925601" y="7040"/>
                </a:lnTo>
                <a:lnTo>
                  <a:pt x="1881949" y="0"/>
                </a:lnTo>
                <a:close/>
              </a:path>
            </a:pathLst>
          </a:custGeom>
          <a:solidFill>
            <a:srgbClr val="BE584E"/>
          </a:solidFill>
        </p:spPr>
        <p:txBody>
          <a:bodyPr wrap="square" lIns="0" tIns="0" rIns="0" bIns="0" rtlCol="0"/>
          <a:lstStyle/>
          <a:p>
            <a:endParaRPr/>
          </a:p>
        </p:txBody>
      </p:sp>
      <p:sp>
        <p:nvSpPr>
          <p:cNvPr id="22" name="bk object 22"/>
          <p:cNvSpPr/>
          <p:nvPr/>
        </p:nvSpPr>
        <p:spPr>
          <a:xfrm>
            <a:off x="5111282" y="4389894"/>
            <a:ext cx="2024380" cy="2001520"/>
          </a:xfrm>
          <a:custGeom>
            <a:avLst/>
            <a:gdLst/>
            <a:ahLst/>
            <a:cxnLst/>
            <a:rect l="l" t="t" r="r" b="b"/>
            <a:pathLst>
              <a:path w="2024379" h="2001520">
                <a:moveTo>
                  <a:pt x="1885899" y="0"/>
                </a:moveTo>
                <a:lnTo>
                  <a:pt x="138391" y="0"/>
                </a:lnTo>
                <a:lnTo>
                  <a:pt x="94660" y="7054"/>
                </a:lnTo>
                <a:lnTo>
                  <a:pt x="56671" y="26701"/>
                </a:lnTo>
                <a:lnTo>
                  <a:pt x="26709" y="56663"/>
                </a:lnTo>
                <a:lnTo>
                  <a:pt x="7058" y="94665"/>
                </a:lnTo>
                <a:lnTo>
                  <a:pt x="0" y="138430"/>
                </a:lnTo>
                <a:lnTo>
                  <a:pt x="0" y="1862772"/>
                </a:lnTo>
                <a:lnTo>
                  <a:pt x="7058" y="1906522"/>
                </a:lnTo>
                <a:lnTo>
                  <a:pt x="26709" y="1944522"/>
                </a:lnTo>
                <a:lnTo>
                  <a:pt x="56671" y="1974490"/>
                </a:lnTo>
                <a:lnTo>
                  <a:pt x="94660" y="1994144"/>
                </a:lnTo>
                <a:lnTo>
                  <a:pt x="138391" y="2001202"/>
                </a:lnTo>
                <a:lnTo>
                  <a:pt x="1885899" y="2001202"/>
                </a:lnTo>
                <a:lnTo>
                  <a:pt x="1929638" y="1994144"/>
                </a:lnTo>
                <a:lnTo>
                  <a:pt x="1967633" y="1974490"/>
                </a:lnTo>
                <a:lnTo>
                  <a:pt x="1997601" y="1944522"/>
                </a:lnTo>
                <a:lnTo>
                  <a:pt x="2017257" y="1906522"/>
                </a:lnTo>
                <a:lnTo>
                  <a:pt x="2024316" y="1862772"/>
                </a:lnTo>
                <a:lnTo>
                  <a:pt x="2024316" y="138430"/>
                </a:lnTo>
                <a:lnTo>
                  <a:pt x="2017257" y="94665"/>
                </a:lnTo>
                <a:lnTo>
                  <a:pt x="1997601" y="56663"/>
                </a:lnTo>
                <a:lnTo>
                  <a:pt x="1967633" y="26701"/>
                </a:lnTo>
                <a:lnTo>
                  <a:pt x="1929638" y="7054"/>
                </a:lnTo>
                <a:lnTo>
                  <a:pt x="1885899" y="0"/>
                </a:lnTo>
                <a:close/>
              </a:path>
            </a:pathLst>
          </a:custGeom>
          <a:solidFill>
            <a:srgbClr val="D86853"/>
          </a:solidFill>
        </p:spPr>
        <p:txBody>
          <a:bodyPr wrap="square" lIns="0" tIns="0" rIns="0" bIns="0" rtlCol="0"/>
          <a:lstStyle/>
          <a:p>
            <a:endParaRPr/>
          </a:p>
        </p:txBody>
      </p:sp>
      <p:sp>
        <p:nvSpPr>
          <p:cNvPr id="23" name="bk object 23"/>
          <p:cNvSpPr/>
          <p:nvPr/>
        </p:nvSpPr>
        <p:spPr>
          <a:xfrm>
            <a:off x="1871995" y="1756200"/>
            <a:ext cx="2032635" cy="2009775"/>
          </a:xfrm>
          <a:custGeom>
            <a:avLst/>
            <a:gdLst/>
            <a:ahLst/>
            <a:cxnLst/>
            <a:rect l="l" t="t" r="r" b="b"/>
            <a:pathLst>
              <a:path w="2032635" h="2009775">
                <a:moveTo>
                  <a:pt x="1893582" y="0"/>
                </a:moveTo>
                <a:lnTo>
                  <a:pt x="138988" y="0"/>
                </a:lnTo>
                <a:lnTo>
                  <a:pt x="95063" y="7082"/>
                </a:lnTo>
                <a:lnTo>
                  <a:pt x="56910" y="26804"/>
                </a:lnTo>
                <a:lnTo>
                  <a:pt x="26821" y="56882"/>
                </a:lnTo>
                <a:lnTo>
                  <a:pt x="7087" y="95030"/>
                </a:lnTo>
                <a:lnTo>
                  <a:pt x="0" y="138963"/>
                </a:lnTo>
                <a:lnTo>
                  <a:pt x="0" y="1870392"/>
                </a:lnTo>
                <a:lnTo>
                  <a:pt x="7087" y="1914328"/>
                </a:lnTo>
                <a:lnTo>
                  <a:pt x="26821" y="1952486"/>
                </a:lnTo>
                <a:lnTo>
                  <a:pt x="56910" y="1982575"/>
                </a:lnTo>
                <a:lnTo>
                  <a:pt x="95063" y="2002307"/>
                </a:lnTo>
                <a:lnTo>
                  <a:pt x="138988" y="2009394"/>
                </a:lnTo>
                <a:lnTo>
                  <a:pt x="1893582" y="2009394"/>
                </a:lnTo>
                <a:lnTo>
                  <a:pt x="1937516" y="2002307"/>
                </a:lnTo>
                <a:lnTo>
                  <a:pt x="1975667" y="1982575"/>
                </a:lnTo>
                <a:lnTo>
                  <a:pt x="2005749" y="1952486"/>
                </a:lnTo>
                <a:lnTo>
                  <a:pt x="2025475" y="1914328"/>
                </a:lnTo>
                <a:lnTo>
                  <a:pt x="2032558" y="1870392"/>
                </a:lnTo>
                <a:lnTo>
                  <a:pt x="2032558" y="138963"/>
                </a:lnTo>
                <a:lnTo>
                  <a:pt x="2025475" y="95030"/>
                </a:lnTo>
                <a:lnTo>
                  <a:pt x="2005749" y="56882"/>
                </a:lnTo>
                <a:lnTo>
                  <a:pt x="1975667" y="26804"/>
                </a:lnTo>
                <a:lnTo>
                  <a:pt x="1937516" y="7082"/>
                </a:lnTo>
                <a:lnTo>
                  <a:pt x="1893582" y="0"/>
                </a:lnTo>
                <a:close/>
              </a:path>
            </a:pathLst>
          </a:custGeom>
          <a:solidFill>
            <a:srgbClr val="FDE2CA"/>
          </a:solidFill>
        </p:spPr>
        <p:txBody>
          <a:bodyPr wrap="square" lIns="0" tIns="0" rIns="0" bIns="0" rtlCol="0"/>
          <a:lstStyle/>
          <a:p>
            <a:endParaRPr/>
          </a:p>
        </p:txBody>
      </p:sp>
      <p:sp>
        <p:nvSpPr>
          <p:cNvPr id="24" name="bk object 24"/>
          <p:cNvSpPr/>
          <p:nvPr/>
        </p:nvSpPr>
        <p:spPr>
          <a:xfrm>
            <a:off x="1876156" y="1756200"/>
            <a:ext cx="2024380" cy="2001520"/>
          </a:xfrm>
          <a:custGeom>
            <a:avLst/>
            <a:gdLst/>
            <a:ahLst/>
            <a:cxnLst/>
            <a:rect l="l" t="t" r="r" b="b"/>
            <a:pathLst>
              <a:path w="2024379" h="2001520">
                <a:moveTo>
                  <a:pt x="1885835" y="0"/>
                </a:moveTo>
                <a:lnTo>
                  <a:pt x="138391" y="0"/>
                </a:lnTo>
                <a:lnTo>
                  <a:pt x="94655" y="7057"/>
                </a:lnTo>
                <a:lnTo>
                  <a:pt x="56666" y="26708"/>
                </a:lnTo>
                <a:lnTo>
                  <a:pt x="26706" y="56674"/>
                </a:lnTo>
                <a:lnTo>
                  <a:pt x="7056" y="94674"/>
                </a:lnTo>
                <a:lnTo>
                  <a:pt x="0" y="138429"/>
                </a:lnTo>
                <a:lnTo>
                  <a:pt x="0" y="1862772"/>
                </a:lnTo>
                <a:lnTo>
                  <a:pt x="7056" y="1906522"/>
                </a:lnTo>
                <a:lnTo>
                  <a:pt x="26706" y="1944522"/>
                </a:lnTo>
                <a:lnTo>
                  <a:pt x="56666" y="1974490"/>
                </a:lnTo>
                <a:lnTo>
                  <a:pt x="94655" y="1994144"/>
                </a:lnTo>
                <a:lnTo>
                  <a:pt x="138391" y="2001202"/>
                </a:lnTo>
                <a:lnTo>
                  <a:pt x="1885835" y="2001202"/>
                </a:lnTo>
                <a:lnTo>
                  <a:pt x="1929578" y="1994144"/>
                </a:lnTo>
                <a:lnTo>
                  <a:pt x="1967571" y="1974490"/>
                </a:lnTo>
                <a:lnTo>
                  <a:pt x="1997533" y="1944522"/>
                </a:lnTo>
                <a:lnTo>
                  <a:pt x="2017183" y="1906522"/>
                </a:lnTo>
                <a:lnTo>
                  <a:pt x="2024240" y="1862772"/>
                </a:lnTo>
                <a:lnTo>
                  <a:pt x="2024240" y="138429"/>
                </a:lnTo>
                <a:lnTo>
                  <a:pt x="2017183" y="94674"/>
                </a:lnTo>
                <a:lnTo>
                  <a:pt x="1997533" y="56674"/>
                </a:lnTo>
                <a:lnTo>
                  <a:pt x="1967571" y="26708"/>
                </a:lnTo>
                <a:lnTo>
                  <a:pt x="1929578" y="7057"/>
                </a:lnTo>
                <a:lnTo>
                  <a:pt x="1885835" y="0"/>
                </a:lnTo>
                <a:close/>
              </a:path>
            </a:pathLst>
          </a:custGeom>
          <a:solidFill>
            <a:srgbClr val="DBB697"/>
          </a:solidFill>
        </p:spPr>
        <p:txBody>
          <a:bodyPr wrap="square" lIns="0" tIns="0" rIns="0" bIns="0" rtlCol="0"/>
          <a:lstStyle/>
          <a:p>
            <a:endParaRPr/>
          </a:p>
        </p:txBody>
      </p:sp>
      <p:sp>
        <p:nvSpPr>
          <p:cNvPr id="25" name="bk object 25"/>
          <p:cNvSpPr/>
          <p:nvPr/>
        </p:nvSpPr>
        <p:spPr>
          <a:xfrm>
            <a:off x="1902567" y="4399600"/>
            <a:ext cx="2024380" cy="2001520"/>
          </a:xfrm>
          <a:custGeom>
            <a:avLst/>
            <a:gdLst/>
            <a:ahLst/>
            <a:cxnLst/>
            <a:rect l="l" t="t" r="r" b="b"/>
            <a:pathLst>
              <a:path w="2024379" h="2001520">
                <a:moveTo>
                  <a:pt x="1885835" y="0"/>
                </a:moveTo>
                <a:lnTo>
                  <a:pt x="138391" y="0"/>
                </a:lnTo>
                <a:lnTo>
                  <a:pt x="94655" y="7057"/>
                </a:lnTo>
                <a:lnTo>
                  <a:pt x="56666" y="26709"/>
                </a:lnTo>
                <a:lnTo>
                  <a:pt x="26706" y="56677"/>
                </a:lnTo>
                <a:lnTo>
                  <a:pt x="7056" y="94681"/>
                </a:lnTo>
                <a:lnTo>
                  <a:pt x="0" y="138442"/>
                </a:lnTo>
                <a:lnTo>
                  <a:pt x="0" y="1862772"/>
                </a:lnTo>
                <a:lnTo>
                  <a:pt x="7056" y="1906522"/>
                </a:lnTo>
                <a:lnTo>
                  <a:pt x="26706" y="1944522"/>
                </a:lnTo>
                <a:lnTo>
                  <a:pt x="56666" y="1974490"/>
                </a:lnTo>
                <a:lnTo>
                  <a:pt x="94655" y="1994144"/>
                </a:lnTo>
                <a:lnTo>
                  <a:pt x="138391" y="2001202"/>
                </a:lnTo>
                <a:lnTo>
                  <a:pt x="1885835" y="2001202"/>
                </a:lnTo>
                <a:lnTo>
                  <a:pt x="1929578" y="1994144"/>
                </a:lnTo>
                <a:lnTo>
                  <a:pt x="1967571" y="1974490"/>
                </a:lnTo>
                <a:lnTo>
                  <a:pt x="1997533" y="1944522"/>
                </a:lnTo>
                <a:lnTo>
                  <a:pt x="2017183" y="1906522"/>
                </a:lnTo>
                <a:lnTo>
                  <a:pt x="2024240" y="1862772"/>
                </a:lnTo>
                <a:lnTo>
                  <a:pt x="2024240" y="138442"/>
                </a:lnTo>
                <a:lnTo>
                  <a:pt x="2017183" y="94681"/>
                </a:lnTo>
                <a:lnTo>
                  <a:pt x="1997533" y="56677"/>
                </a:lnTo>
                <a:lnTo>
                  <a:pt x="1967571" y="26709"/>
                </a:lnTo>
                <a:lnTo>
                  <a:pt x="1929578" y="7057"/>
                </a:lnTo>
                <a:lnTo>
                  <a:pt x="1885835" y="0"/>
                </a:lnTo>
                <a:close/>
              </a:path>
            </a:pathLst>
          </a:custGeom>
          <a:solidFill>
            <a:srgbClr val="F0937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1" i="0">
                <a:solidFill>
                  <a:srgbClr val="DF4A26"/>
                </a:solidFill>
                <a:latin typeface="Ainslie-ConDem"/>
                <a:cs typeface="Ainslie-ConDem"/>
              </a:defRPr>
            </a:lvl1pPr>
          </a:lstStyle>
          <a:p>
            <a:r>
              <a:rPr lang="en-US"/>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a:t>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DF4A26"/>
                </a:solidFill>
                <a:latin typeface="Ainslie-ConDem"/>
                <a:cs typeface="Ainslie-ConDem"/>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8/16/2019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78511" y="337182"/>
            <a:ext cx="5386976" cy="1094740"/>
          </a:xfrm>
          <a:prstGeom prst="rect">
            <a:avLst/>
          </a:prstGeom>
        </p:spPr>
        <p:txBody>
          <a:bodyPr wrap="square" lIns="0" tIns="0" rIns="0" bIns="0">
            <a:spAutoFit/>
          </a:bodyPr>
          <a:lstStyle>
            <a:lvl1pPr>
              <a:defRPr sz="3500" b="1" i="0">
                <a:solidFill>
                  <a:srgbClr val="DF4A26"/>
                </a:solidFill>
                <a:latin typeface="Ainslie-ConDem"/>
                <a:cs typeface="Ainslie-ConDem"/>
              </a:defRPr>
            </a:lvl1pPr>
          </a:lstStyle>
          <a:p>
            <a:endParaRPr/>
          </a:p>
        </p:txBody>
      </p:sp>
      <p:sp>
        <p:nvSpPr>
          <p:cNvPr id="3" name="Holder 3"/>
          <p:cNvSpPr>
            <a:spLocks noGrp="1"/>
          </p:cNvSpPr>
          <p:nvPr>
            <p:ph type="body" idx="1"/>
          </p:nvPr>
        </p:nvSpPr>
        <p:spPr>
          <a:xfrm>
            <a:off x="2500901" y="2030728"/>
            <a:ext cx="4142196" cy="4191635"/>
          </a:xfrm>
          <a:prstGeom prst="rect">
            <a:avLst/>
          </a:prstGeom>
        </p:spPr>
        <p:txBody>
          <a:bodyPr wrap="square" lIns="0" tIns="0" rIns="0" bIns="0">
            <a:spAutoFit/>
          </a:bodyPr>
          <a:lstStyle>
            <a:lvl1pPr>
              <a:defRPr sz="3000" b="1" i="0">
                <a:solidFill>
                  <a:srgbClr val="FBC8AD"/>
                </a:solidFill>
                <a:latin typeface="Ainslie-ConDem"/>
                <a:cs typeface="Ainslie-ConDem"/>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8/16/2019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3"/>
          <p:cNvSpPr txBox="1">
            <a:spLocks/>
          </p:cNvSpPr>
          <p:nvPr/>
        </p:nvSpPr>
        <p:spPr>
          <a:xfrm>
            <a:off x="285520" y="5679110"/>
            <a:ext cx="8553680" cy="905124"/>
          </a:xfrm>
          <a:prstGeom prst="rect">
            <a:avLst/>
          </a:prstGeom>
          <a:solidFill>
            <a:schemeClr val="bg1"/>
          </a:solidFill>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r" defTabSz="914400"/>
            <a:endParaRPr lang="en-US" sz="1600" b="1" kern="0" dirty="0">
              <a:solidFill>
                <a:srgbClr val="9E0000"/>
              </a:solidFill>
            </a:endParaRPr>
          </a:p>
          <a:p>
            <a:pPr lvl="8" algn="r" defTabSz="914400"/>
            <a:r>
              <a:rPr lang="en-US" sz="2000" b="1" kern="0" dirty="0">
                <a:solidFill>
                  <a:srgbClr val="9E0000"/>
                </a:solidFill>
              </a:rPr>
              <a:t>PNG Investment Conference 2019</a:t>
            </a:r>
          </a:p>
        </p:txBody>
      </p:sp>
      <p:pic>
        <p:nvPicPr>
          <p:cNvPr id="3" name="Picture 2">
            <a:extLst>
              <a:ext uri="{FF2B5EF4-FFF2-40B4-BE49-F238E27FC236}">
                <a16:creationId xmlns:a16="http://schemas.microsoft.com/office/drawing/2014/main" id="{5D68951F-EAF0-4992-8C9B-4A273AF207A2}"/>
              </a:ext>
            </a:extLst>
          </p:cNvPr>
          <p:cNvPicPr>
            <a:picLocks noChangeAspect="1"/>
          </p:cNvPicPr>
          <p:nvPr/>
        </p:nvPicPr>
        <p:blipFill>
          <a:blip r:embed="rId3"/>
          <a:stretch>
            <a:fillRect/>
          </a:stretch>
        </p:blipFill>
        <p:spPr>
          <a:xfrm>
            <a:off x="228600" y="5715000"/>
            <a:ext cx="3200400" cy="833344"/>
          </a:xfrm>
          <a:prstGeom prst="rect">
            <a:avLst/>
          </a:prstGeom>
        </p:spPr>
      </p:pic>
      <p:pic>
        <p:nvPicPr>
          <p:cNvPr id="9" name="Picture 8">
            <a:extLst>
              <a:ext uri="{FF2B5EF4-FFF2-40B4-BE49-F238E27FC236}">
                <a16:creationId xmlns:a16="http://schemas.microsoft.com/office/drawing/2014/main" id="{9A7D7867-7F4B-49E9-9D4B-552C01908356}"/>
              </a:ext>
            </a:extLst>
          </p:cNvPr>
          <p:cNvPicPr>
            <a:picLocks noChangeAspect="1"/>
          </p:cNvPicPr>
          <p:nvPr/>
        </p:nvPicPr>
        <p:blipFill>
          <a:blip r:embed="rId4"/>
          <a:stretch>
            <a:fillRect/>
          </a:stretch>
        </p:blipFill>
        <p:spPr>
          <a:xfrm>
            <a:off x="0" y="-8263"/>
            <a:ext cx="9144000" cy="5416968"/>
          </a:xfrm>
          <a:prstGeom prst="rect">
            <a:avLst/>
          </a:prstGeom>
        </p:spPr>
      </p:pic>
    </p:spTree>
    <p:extLst>
      <p:ext uri="{BB962C8B-B14F-4D97-AF65-F5344CB8AC3E}">
        <p14:creationId xmlns:p14="http://schemas.microsoft.com/office/powerpoint/2010/main" val="381370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7816892-9558-493C-A8D9-5D5AAE410542}"/>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63680" y="48615"/>
            <a:ext cx="881664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marR="0" lvl="0" indent="0" algn="ctr" defTabSz="914400" rtl="0" eaLnBrk="1" fontAlgn="auto" latinLnBrk="0" hangingPunct="1">
              <a:lnSpc>
                <a:spcPct val="100000"/>
              </a:lnSpc>
              <a:spcBef>
                <a:spcPts val="0"/>
              </a:spcBef>
              <a:spcAft>
                <a:spcPts val="0"/>
              </a:spcAft>
              <a:buClrTx/>
              <a:buSzTx/>
              <a:buFontTx/>
              <a:buNone/>
              <a:tabLst/>
              <a:defRPr/>
            </a:pPr>
            <a:r>
              <a:rPr lang="en-US" sz="3200" kern="0" spc="175" dirty="0">
                <a:solidFill>
                  <a:prstClr val="white"/>
                </a:solidFill>
                <a:latin typeface="Andes Bold" panose="02000000000000000000" pitchFamily="50" charset="0"/>
                <a:cs typeface="Andes"/>
              </a:rPr>
              <a:t>The fiscal adjustments slowed fiscal consolidation, contributing to debt</a:t>
            </a:r>
            <a:endParaRPr kumimoji="0" lang="en-US" sz="3200" b="1" i="0" u="none" strike="noStrike" kern="0" cap="none" spc="175" normalizeH="0" baseline="0" noProof="0" dirty="0">
              <a:ln>
                <a:noFill/>
              </a:ln>
              <a:solidFill>
                <a:prstClr val="white"/>
              </a:solidFill>
              <a:effectLst/>
              <a:uLnTx/>
              <a:uFillTx/>
              <a:latin typeface="Andes Bold" panose="02000000000000000000" pitchFamily="50" charset="0"/>
              <a:ea typeface="+mj-ea"/>
              <a:cs typeface="Andes"/>
            </a:endParaRP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13" name="TextBox 1"/>
          <p:cNvSpPr txBox="1"/>
          <p:nvPr/>
        </p:nvSpPr>
        <p:spPr>
          <a:xfrm>
            <a:off x="-18142" y="1235672"/>
            <a:ext cx="4648200" cy="97221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spcAft>
                <a:spcPts val="600"/>
              </a:spcAft>
            </a:pPr>
            <a:r>
              <a:rPr lang="en-US" sz="2200" b="1" dirty="0">
                <a:solidFill>
                  <a:srgbClr val="FF0000"/>
                </a:solidFill>
              </a:rPr>
              <a:t>The fiscal consolidation pace slowed as fiscal deficits widened</a:t>
            </a:r>
          </a:p>
          <a:p>
            <a:pPr lvl="0" algn="ctr"/>
            <a:r>
              <a:rPr kumimoji="0" lang="en-US" sz="1800" b="1" i="1" u="none" strike="noStrike" kern="1200" cap="none" spc="0" normalizeH="0" baseline="0" noProof="0" dirty="0">
                <a:ln>
                  <a:noFill/>
                </a:ln>
                <a:solidFill>
                  <a:prstClr val="black"/>
                </a:solidFill>
                <a:effectLst/>
                <a:uLnTx/>
                <a:uFillTx/>
                <a:latin typeface="Calibri"/>
                <a:ea typeface="+mn-ea"/>
                <a:cs typeface="+mn-cs"/>
              </a:rPr>
              <a:t>Percent of GDP / non-resource GDP</a:t>
            </a:r>
          </a:p>
        </p:txBody>
      </p:sp>
      <p:sp>
        <p:nvSpPr>
          <p:cNvPr id="15" name="TextBox 1"/>
          <p:cNvSpPr txBox="1"/>
          <p:nvPr/>
        </p:nvSpPr>
        <p:spPr>
          <a:xfrm>
            <a:off x="4648201" y="1219768"/>
            <a:ext cx="4495799" cy="972218"/>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spcAft>
                <a:spcPts val="600"/>
              </a:spcAft>
            </a:pPr>
            <a:r>
              <a:rPr lang="en-US" sz="2200" b="1" dirty="0">
                <a:solidFill>
                  <a:srgbClr val="FF0000"/>
                </a:solidFill>
              </a:rPr>
              <a:t>Government debt is expected to stabilize in the baseline scenario</a:t>
            </a:r>
          </a:p>
          <a:p>
            <a:pPr lvl="0" algn="ctr"/>
            <a:r>
              <a:rPr kumimoji="0" lang="en-US" sz="1800" b="1" i="1" u="none" strike="noStrike" kern="1200" cap="none" spc="0" normalizeH="0" baseline="0" noProof="0" dirty="0">
                <a:ln>
                  <a:noFill/>
                </a:ln>
                <a:solidFill>
                  <a:prstClr val="black"/>
                </a:solidFill>
                <a:effectLst/>
                <a:uLnTx/>
                <a:uFillTx/>
                <a:latin typeface="Calibri"/>
                <a:ea typeface="+mn-ea"/>
                <a:cs typeface="+mn-cs"/>
              </a:rPr>
              <a:t>Percent of GDP</a:t>
            </a:r>
          </a:p>
        </p:txBody>
      </p:sp>
      <p:pic>
        <p:nvPicPr>
          <p:cNvPr id="12" name="Picture 11">
            <a:extLst>
              <a:ext uri="{FF2B5EF4-FFF2-40B4-BE49-F238E27FC236}">
                <a16:creationId xmlns:a16="http://schemas.microsoft.com/office/drawing/2014/main" id="{C19FA635-BB58-4D7A-B536-55B6F5E6BEA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24829" y="2590800"/>
            <a:ext cx="4619171" cy="3481588"/>
          </a:xfrm>
          <a:prstGeom prst="rect">
            <a:avLst/>
          </a:prstGeom>
          <a:noFill/>
          <a:ln>
            <a:noFill/>
          </a:ln>
        </p:spPr>
      </p:pic>
      <p:pic>
        <p:nvPicPr>
          <p:cNvPr id="16" name="Picture 15">
            <a:extLst>
              <a:ext uri="{FF2B5EF4-FFF2-40B4-BE49-F238E27FC236}">
                <a16:creationId xmlns:a16="http://schemas.microsoft.com/office/drawing/2014/main" id="{EFE03DA9-B4C5-4979-9788-B84EE142487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9029" y="2241191"/>
            <a:ext cx="4619171" cy="3897141"/>
          </a:xfrm>
          <a:prstGeom prst="rect">
            <a:avLst/>
          </a:prstGeom>
          <a:noFill/>
          <a:ln>
            <a:noFill/>
          </a:ln>
        </p:spPr>
      </p:pic>
    </p:spTree>
    <p:extLst>
      <p:ext uri="{BB962C8B-B14F-4D97-AF65-F5344CB8AC3E}">
        <p14:creationId xmlns:p14="http://schemas.microsoft.com/office/powerpoint/2010/main" val="129299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D6F86F7-F856-4461-8829-6ADBA69F2376}"/>
              </a:ext>
            </a:extLst>
          </p:cNvPr>
          <p:cNvSpPr/>
          <p:nvPr/>
        </p:nvSpPr>
        <p:spPr>
          <a:xfrm>
            <a:off x="0" y="0"/>
            <a:ext cx="9141606"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48293" y="44562"/>
            <a:ext cx="881664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200" kern="0" spc="175" dirty="0">
                <a:solidFill>
                  <a:schemeClr val="bg1"/>
                </a:solidFill>
                <a:latin typeface="Andes Bold" panose="02000000000000000000" pitchFamily="50" charset="0"/>
                <a:cs typeface="Andes"/>
              </a:rPr>
              <a:t>Transparency for PNG LNG is improving, revealing low revenues received from LNG</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5" name="TextBox 4">
            <a:extLst>
              <a:ext uri="{FF2B5EF4-FFF2-40B4-BE49-F238E27FC236}">
                <a16:creationId xmlns:a16="http://schemas.microsoft.com/office/drawing/2014/main" id="{91AD0DDE-83C1-443F-80DB-A79535421FB1}"/>
              </a:ext>
            </a:extLst>
          </p:cNvPr>
          <p:cNvSpPr txBox="1"/>
          <p:nvPr/>
        </p:nvSpPr>
        <p:spPr>
          <a:xfrm>
            <a:off x="4589164" y="1519918"/>
            <a:ext cx="4332120" cy="4247317"/>
          </a:xfrm>
          <a:prstGeom prst="rect">
            <a:avLst/>
          </a:prstGeom>
          <a:noFill/>
        </p:spPr>
        <p:txBody>
          <a:bodyPr wrap="square" rtlCol="0">
            <a:spAutoFit/>
          </a:bodyPr>
          <a:lstStyle/>
          <a:p>
            <a:pPr>
              <a:spcAft>
                <a:spcPts val="1200"/>
              </a:spcAft>
            </a:pPr>
            <a:r>
              <a:rPr lang="en-GB" sz="2400" dirty="0"/>
              <a:t>K10.5 billion in LNG sales in 2017</a:t>
            </a:r>
          </a:p>
          <a:p>
            <a:pPr>
              <a:spcAft>
                <a:spcPts val="1200"/>
              </a:spcAft>
            </a:pPr>
            <a:r>
              <a:rPr lang="en-GB" sz="2400" dirty="0"/>
              <a:t>K350 million in payments from commercial partners + K300 million dividend from </a:t>
            </a:r>
            <a:r>
              <a:rPr lang="en-GB" sz="2400" dirty="0" err="1"/>
              <a:t>Kumul</a:t>
            </a:r>
            <a:r>
              <a:rPr lang="en-GB" sz="2400" dirty="0"/>
              <a:t> Petroleum</a:t>
            </a:r>
          </a:p>
          <a:p>
            <a:pPr marL="285750" indent="-285750">
              <a:spcAft>
                <a:spcPts val="1200"/>
              </a:spcAft>
              <a:buFont typeface="Arial" panose="020B0604020202020204" pitchFamily="34" charset="0"/>
              <a:buChar char="•"/>
            </a:pPr>
            <a:r>
              <a:rPr lang="en-GB" sz="2400" dirty="0"/>
              <a:t>60% of the K350 million comes as wages and salaries tax</a:t>
            </a:r>
          </a:p>
          <a:p>
            <a:pPr marL="285750" indent="-285750">
              <a:spcAft>
                <a:spcPts val="1200"/>
              </a:spcAft>
              <a:buFont typeface="Arial" panose="020B0604020202020204" pitchFamily="34" charset="0"/>
              <a:buChar char="•"/>
            </a:pPr>
            <a:r>
              <a:rPr lang="en-GB" sz="2400" dirty="0"/>
              <a:t>Royalties and development levies only K66 million (0.6% of sales)</a:t>
            </a:r>
          </a:p>
        </p:txBody>
      </p:sp>
      <p:sp>
        <p:nvSpPr>
          <p:cNvPr id="12" name="TextBox 1">
            <a:extLst>
              <a:ext uri="{FF2B5EF4-FFF2-40B4-BE49-F238E27FC236}">
                <a16:creationId xmlns:a16="http://schemas.microsoft.com/office/drawing/2014/main" id="{D4D81701-5BE6-473F-8B34-8465957D9C1C}"/>
              </a:ext>
            </a:extLst>
          </p:cNvPr>
          <p:cNvSpPr txBox="1"/>
          <p:nvPr/>
        </p:nvSpPr>
        <p:spPr>
          <a:xfrm>
            <a:off x="120303" y="1447800"/>
            <a:ext cx="4316983" cy="99687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b="1" dirty="0">
                <a:solidFill>
                  <a:srgbClr val="FF0000"/>
                </a:solidFill>
              </a:rPr>
              <a:t>Source of PNG LNG Revenues from Commercial Partners, 2017</a:t>
            </a:r>
          </a:p>
          <a:p>
            <a:pPr algn="ctr"/>
            <a:r>
              <a:rPr lang="en-US" sz="1800" b="1" i="1" dirty="0"/>
              <a:t>Percent of total K 350 million reported</a:t>
            </a:r>
          </a:p>
        </p:txBody>
      </p:sp>
      <p:pic>
        <p:nvPicPr>
          <p:cNvPr id="16" name="Picture 15">
            <a:extLst>
              <a:ext uri="{FF2B5EF4-FFF2-40B4-BE49-F238E27FC236}">
                <a16:creationId xmlns:a16="http://schemas.microsoft.com/office/drawing/2014/main" id="{3A966FDA-D9DC-4990-844C-98AA8785B60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25674"/>
            <a:ext cx="4038600" cy="2859541"/>
          </a:xfrm>
          <a:prstGeom prst="rect">
            <a:avLst/>
          </a:prstGeom>
          <a:noFill/>
          <a:ln>
            <a:noFill/>
          </a:ln>
        </p:spPr>
      </p:pic>
    </p:spTree>
    <p:extLst>
      <p:ext uri="{BB962C8B-B14F-4D97-AF65-F5344CB8AC3E}">
        <p14:creationId xmlns:p14="http://schemas.microsoft.com/office/powerpoint/2010/main" val="106871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7816892-9558-493C-A8D9-5D5AAE410542}"/>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0" y="44773"/>
            <a:ext cx="914400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200" kern="0" spc="175" dirty="0">
                <a:solidFill>
                  <a:schemeClr val="bg1"/>
                </a:solidFill>
                <a:latin typeface="Andes Bold" panose="02000000000000000000" pitchFamily="50" charset="0"/>
                <a:cs typeface="Andes"/>
              </a:rPr>
              <a:t>Growing list of resource-sector investments is promising, with uncertain timing </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pic>
        <p:nvPicPr>
          <p:cNvPr id="6" name="Picture 5">
            <a:extLst>
              <a:ext uri="{FF2B5EF4-FFF2-40B4-BE49-F238E27FC236}">
                <a16:creationId xmlns:a16="http://schemas.microsoft.com/office/drawing/2014/main" id="{0A9480E5-F39B-41F8-9E5A-CB805694F5E6}"/>
              </a:ext>
            </a:extLst>
          </p:cNvPr>
          <p:cNvPicPr>
            <a:picLocks noChangeAspect="1"/>
          </p:cNvPicPr>
          <p:nvPr/>
        </p:nvPicPr>
        <p:blipFill>
          <a:blip r:embed="rId4"/>
          <a:stretch>
            <a:fillRect/>
          </a:stretch>
        </p:blipFill>
        <p:spPr>
          <a:xfrm>
            <a:off x="733425" y="1239816"/>
            <a:ext cx="7677150" cy="5047642"/>
          </a:xfrm>
          <a:prstGeom prst="rect">
            <a:avLst/>
          </a:prstGeom>
        </p:spPr>
      </p:pic>
    </p:spTree>
    <p:extLst>
      <p:ext uri="{BB962C8B-B14F-4D97-AF65-F5344CB8AC3E}">
        <p14:creationId xmlns:p14="http://schemas.microsoft.com/office/powerpoint/2010/main" val="43033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7816892-9558-493C-A8D9-5D5AAE410542}"/>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56972" y="85958"/>
            <a:ext cx="881664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200" kern="0" spc="175" dirty="0">
                <a:solidFill>
                  <a:schemeClr val="bg1"/>
                </a:solidFill>
                <a:latin typeface="Andes Bold" panose="02000000000000000000" pitchFamily="50" charset="0"/>
                <a:cs typeface="Andes"/>
              </a:rPr>
              <a:t>Global outlook: Heightened tensions, subdued investment</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13" name="TextBox 1"/>
          <p:cNvSpPr txBox="1"/>
          <p:nvPr/>
        </p:nvSpPr>
        <p:spPr>
          <a:xfrm>
            <a:off x="276" y="1043223"/>
            <a:ext cx="4648200" cy="127000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b="1" dirty="0">
                <a:solidFill>
                  <a:srgbClr val="FF0000"/>
                </a:solidFill>
              </a:rPr>
              <a:t>Global growth is slowing to 2.6 percent in 2019 — the weakest pace since the global financial crisis</a:t>
            </a:r>
          </a:p>
        </p:txBody>
      </p:sp>
      <p:sp>
        <p:nvSpPr>
          <p:cNvPr id="15" name="TextBox 1"/>
          <p:cNvSpPr txBox="1"/>
          <p:nvPr/>
        </p:nvSpPr>
        <p:spPr>
          <a:xfrm>
            <a:off x="4651830" y="1210329"/>
            <a:ext cx="4495799" cy="93939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b="1" dirty="0">
                <a:solidFill>
                  <a:srgbClr val="FF0000"/>
                </a:solidFill>
              </a:rPr>
              <a:t>Business confidence is suffering as trade tensions intensify </a:t>
            </a:r>
          </a:p>
        </p:txBody>
      </p:sp>
      <p:pic>
        <p:nvPicPr>
          <p:cNvPr id="2" name="Picture 1">
            <a:extLst>
              <a:ext uri="{FF2B5EF4-FFF2-40B4-BE49-F238E27FC236}">
                <a16:creationId xmlns:a16="http://schemas.microsoft.com/office/drawing/2014/main" id="{885F145D-6FB9-4216-941F-34DD80A49416}"/>
              </a:ext>
            </a:extLst>
          </p:cNvPr>
          <p:cNvPicPr>
            <a:picLocks noChangeAspect="1"/>
          </p:cNvPicPr>
          <p:nvPr/>
        </p:nvPicPr>
        <p:blipFill rotWithShape="1">
          <a:blip r:embed="rId4"/>
          <a:srcRect l="16666" t="29811" r="46668" b="21089"/>
          <a:stretch/>
        </p:blipFill>
        <p:spPr>
          <a:xfrm>
            <a:off x="47817" y="2546050"/>
            <a:ext cx="4648200" cy="3499466"/>
          </a:xfrm>
          <a:prstGeom prst="rect">
            <a:avLst/>
          </a:prstGeom>
        </p:spPr>
      </p:pic>
      <p:pic>
        <p:nvPicPr>
          <p:cNvPr id="6" name="Picture 5">
            <a:extLst>
              <a:ext uri="{FF2B5EF4-FFF2-40B4-BE49-F238E27FC236}">
                <a16:creationId xmlns:a16="http://schemas.microsoft.com/office/drawing/2014/main" id="{9B1B2884-3733-4041-8E1B-988CEC590862}"/>
              </a:ext>
            </a:extLst>
          </p:cNvPr>
          <p:cNvPicPr>
            <a:picLocks noChangeAspect="1"/>
          </p:cNvPicPr>
          <p:nvPr/>
        </p:nvPicPr>
        <p:blipFill rotWithShape="1">
          <a:blip r:embed="rId5"/>
          <a:srcRect l="48333" t="20356" r="18333" b="33322"/>
          <a:stretch/>
        </p:blipFill>
        <p:spPr>
          <a:xfrm>
            <a:off x="4710531" y="2549679"/>
            <a:ext cx="4343940" cy="3393921"/>
          </a:xfrm>
          <a:prstGeom prst="rect">
            <a:avLst/>
          </a:prstGeom>
        </p:spPr>
      </p:pic>
    </p:spTree>
    <p:extLst>
      <p:ext uri="{BB962C8B-B14F-4D97-AF65-F5344CB8AC3E}">
        <p14:creationId xmlns:p14="http://schemas.microsoft.com/office/powerpoint/2010/main" val="2235094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4D66CA-E3C1-4347-B617-40461DCF8D64}"/>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86246" y="81915"/>
            <a:ext cx="881664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200" kern="0" spc="175" dirty="0">
                <a:solidFill>
                  <a:schemeClr val="bg1"/>
                </a:solidFill>
                <a:latin typeface="Andes Bold" panose="02000000000000000000" pitchFamily="50" charset="0"/>
                <a:cs typeface="Andes"/>
              </a:rPr>
              <a:t>EAP outlook: Growth is expected to drop below 6 percent in 2019-21</a:t>
            </a:r>
          </a:p>
        </p:txBody>
      </p:sp>
      <p:sp>
        <p:nvSpPr>
          <p:cNvPr id="11" name="Rectangle 10"/>
          <p:cNvSpPr/>
          <p:nvPr/>
        </p:nvSpPr>
        <p:spPr>
          <a:xfrm>
            <a:off x="0" y="64008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51754"/>
            <a:ext cx="1893317" cy="370759"/>
          </a:xfrm>
          <a:prstGeom prst="rect">
            <a:avLst/>
          </a:prstGeom>
        </p:spPr>
      </p:pic>
      <p:sp>
        <p:nvSpPr>
          <p:cNvPr id="9" name="TextBox 1">
            <a:extLst>
              <a:ext uri="{FF2B5EF4-FFF2-40B4-BE49-F238E27FC236}">
                <a16:creationId xmlns:a16="http://schemas.microsoft.com/office/drawing/2014/main" id="{9258755D-23AF-4E07-8D7B-9F90D0D17AD9}"/>
              </a:ext>
            </a:extLst>
          </p:cNvPr>
          <p:cNvSpPr txBox="1"/>
          <p:nvPr/>
        </p:nvSpPr>
        <p:spPr>
          <a:xfrm>
            <a:off x="141261" y="1162070"/>
            <a:ext cx="8682376" cy="97221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spcAft>
                <a:spcPts val="600"/>
              </a:spcAft>
            </a:pPr>
            <a:r>
              <a:rPr lang="en-US" sz="2200" b="1" dirty="0">
                <a:solidFill>
                  <a:srgbClr val="FF0000"/>
                </a:solidFill>
              </a:rPr>
              <a:t>East Asia and Pacific real GDP growth forecasts</a:t>
            </a:r>
          </a:p>
          <a:p>
            <a:pPr lvl="0" algn="ctr"/>
            <a:r>
              <a:rPr lang="en-US" sz="1800" b="1" i="1" dirty="0">
                <a:solidFill>
                  <a:prstClr val="black"/>
                </a:solidFill>
                <a:latin typeface="Calibri"/>
              </a:rPr>
              <a:t>Annual percent</a:t>
            </a:r>
            <a:r>
              <a:rPr kumimoji="0" lang="en-US" sz="1800" b="1" i="1" u="none" strike="noStrike" kern="1200" cap="none" spc="0" normalizeH="0" baseline="0" noProof="0" dirty="0">
                <a:ln>
                  <a:noFill/>
                </a:ln>
                <a:solidFill>
                  <a:prstClr val="black"/>
                </a:solidFill>
                <a:effectLst/>
                <a:uLnTx/>
                <a:uFillTx/>
                <a:latin typeface="Calibri"/>
                <a:ea typeface="+mn-ea"/>
                <a:cs typeface="+mn-cs"/>
              </a:rPr>
              <a:t> change</a:t>
            </a:r>
          </a:p>
        </p:txBody>
      </p:sp>
      <p:pic>
        <p:nvPicPr>
          <p:cNvPr id="3" name="Picture 2">
            <a:extLst>
              <a:ext uri="{FF2B5EF4-FFF2-40B4-BE49-F238E27FC236}">
                <a16:creationId xmlns:a16="http://schemas.microsoft.com/office/drawing/2014/main" id="{C1D7180D-D8D2-4196-AFFF-A4E302F6E59A}"/>
              </a:ext>
            </a:extLst>
          </p:cNvPr>
          <p:cNvPicPr>
            <a:picLocks noChangeAspect="1"/>
          </p:cNvPicPr>
          <p:nvPr/>
        </p:nvPicPr>
        <p:blipFill>
          <a:blip r:embed="rId4"/>
          <a:stretch>
            <a:fillRect/>
          </a:stretch>
        </p:blipFill>
        <p:spPr>
          <a:xfrm>
            <a:off x="800100" y="2036584"/>
            <a:ext cx="7543800" cy="4332549"/>
          </a:xfrm>
          <a:prstGeom prst="rect">
            <a:avLst/>
          </a:prstGeom>
        </p:spPr>
      </p:pic>
    </p:spTree>
    <p:extLst>
      <p:ext uri="{BB962C8B-B14F-4D97-AF65-F5344CB8AC3E}">
        <p14:creationId xmlns:p14="http://schemas.microsoft.com/office/powerpoint/2010/main" val="373727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4D66CA-E3C1-4347-B617-40461DCF8D64}"/>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86246" y="81915"/>
            <a:ext cx="881664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200" kern="0" spc="175" dirty="0">
                <a:solidFill>
                  <a:schemeClr val="bg1"/>
                </a:solidFill>
                <a:latin typeface="Andes Bold" panose="02000000000000000000" pitchFamily="50" charset="0"/>
                <a:cs typeface="Andes"/>
              </a:rPr>
              <a:t>PNG outlook: Positive prospects with certain downside risks</a:t>
            </a:r>
          </a:p>
        </p:txBody>
      </p:sp>
      <p:sp>
        <p:nvSpPr>
          <p:cNvPr id="11" name="Rectangle 10"/>
          <p:cNvSpPr/>
          <p:nvPr/>
        </p:nvSpPr>
        <p:spPr>
          <a:xfrm>
            <a:off x="0" y="64008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51754"/>
            <a:ext cx="1893317" cy="370759"/>
          </a:xfrm>
          <a:prstGeom prst="rect">
            <a:avLst/>
          </a:prstGeom>
        </p:spPr>
      </p:pic>
      <p:pic>
        <p:nvPicPr>
          <p:cNvPr id="6" name="Picture 5">
            <a:extLst>
              <a:ext uri="{FF2B5EF4-FFF2-40B4-BE49-F238E27FC236}">
                <a16:creationId xmlns:a16="http://schemas.microsoft.com/office/drawing/2014/main" id="{2619A65B-DCEC-432D-9CB3-D06999603C7C}"/>
              </a:ext>
            </a:extLst>
          </p:cNvPr>
          <p:cNvPicPr>
            <a:picLocks noChangeAspect="1"/>
          </p:cNvPicPr>
          <p:nvPr/>
        </p:nvPicPr>
        <p:blipFill>
          <a:blip r:embed="rId4"/>
          <a:stretch>
            <a:fillRect/>
          </a:stretch>
        </p:blipFill>
        <p:spPr>
          <a:xfrm>
            <a:off x="181656" y="1752600"/>
            <a:ext cx="8962344" cy="4114800"/>
          </a:xfrm>
          <a:prstGeom prst="rect">
            <a:avLst/>
          </a:prstGeom>
        </p:spPr>
      </p:pic>
    </p:spTree>
    <p:extLst>
      <p:ext uri="{BB962C8B-B14F-4D97-AF65-F5344CB8AC3E}">
        <p14:creationId xmlns:p14="http://schemas.microsoft.com/office/powerpoint/2010/main" val="41227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5" name="Rectangle 4"/>
          <p:cNvSpPr/>
          <p:nvPr/>
        </p:nvSpPr>
        <p:spPr>
          <a:xfrm>
            <a:off x="0" y="2743682"/>
            <a:ext cx="9144000" cy="1519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p:cNvSpPr txBox="1">
            <a:spLocks/>
          </p:cNvSpPr>
          <p:nvPr/>
        </p:nvSpPr>
        <p:spPr>
          <a:xfrm>
            <a:off x="685801" y="3074088"/>
            <a:ext cx="3962400" cy="279331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just" defTabSz="914400"/>
            <a:r>
              <a:rPr lang="en-US" sz="3600" b="1" kern="0" dirty="0">
                <a:solidFill>
                  <a:srgbClr val="C00000"/>
                </a:solidFill>
              </a:rPr>
              <a:t>Special Focus: </a:t>
            </a:r>
          </a:p>
          <a:p>
            <a:pPr defTabSz="914400"/>
            <a:r>
              <a:rPr lang="en-US" sz="3600" b="1" i="1" kern="0" dirty="0"/>
              <a:t>Catalyzing the Private Sector for Inclusive Development</a:t>
            </a:r>
          </a:p>
        </p:txBody>
      </p:sp>
      <p:pic>
        <p:nvPicPr>
          <p:cNvPr id="10" name="Picture 9">
            <a:extLst>
              <a:ext uri="{FF2B5EF4-FFF2-40B4-BE49-F238E27FC236}">
                <a16:creationId xmlns:a16="http://schemas.microsoft.com/office/drawing/2014/main" id="{77936A05-FB16-488E-BC7C-73BCCC0E589E}"/>
              </a:ext>
            </a:extLst>
          </p:cNvPr>
          <p:cNvPicPr/>
          <p:nvPr/>
        </p:nvPicPr>
        <p:blipFill rotWithShape="1">
          <a:blip r:embed="rId3" cstate="print">
            <a:extLst>
              <a:ext uri="{28A0092B-C50C-407E-A947-70E740481C1C}">
                <a14:useLocalDpi xmlns:a14="http://schemas.microsoft.com/office/drawing/2010/main" val="0"/>
              </a:ext>
            </a:extLst>
          </a:blip>
          <a:srcRect r="28825"/>
          <a:stretch/>
        </p:blipFill>
        <p:spPr>
          <a:xfrm>
            <a:off x="4495800" y="2971801"/>
            <a:ext cx="4230370" cy="3252152"/>
          </a:xfrm>
          <a:prstGeom prst="rect">
            <a:avLst/>
          </a:prstGeom>
        </p:spPr>
      </p:pic>
      <p:sp>
        <p:nvSpPr>
          <p:cNvPr id="9" name="Text Placeholder 13">
            <a:extLst>
              <a:ext uri="{FF2B5EF4-FFF2-40B4-BE49-F238E27FC236}">
                <a16:creationId xmlns:a16="http://schemas.microsoft.com/office/drawing/2014/main" id="{EC1393AA-AF65-4910-9BDF-C2E4EA3AE6FC}"/>
              </a:ext>
            </a:extLst>
          </p:cNvPr>
          <p:cNvSpPr txBox="1">
            <a:spLocks/>
          </p:cNvSpPr>
          <p:nvPr/>
        </p:nvSpPr>
        <p:spPr>
          <a:xfrm>
            <a:off x="457200" y="876541"/>
            <a:ext cx="8268970" cy="1219200"/>
          </a:xfrm>
          <a:prstGeom prst="rect">
            <a:avLst/>
          </a:prstGeom>
        </p:spPr>
        <p:txBody>
          <a:bodyPr wrap="square" lIns="0" tIns="0" rIns="0" bIns="0">
            <a:noAutofit/>
          </a:bodyPr>
          <a:lstStyle>
            <a:lvl1pPr marL="0" eaLnBrk="1" hangingPunct="1">
              <a:lnSpc>
                <a:spcPct val="100000"/>
              </a:lnSpc>
              <a:defRPr sz="3000" b="0" i="0" cap="none" baseline="0">
                <a:solidFill>
                  <a:schemeClr val="bg1"/>
                </a:solidFill>
                <a:latin typeface="+mn-lt"/>
                <a:ea typeface="+mn-ea"/>
                <a:cs typeface="Andes ExtraLight"/>
              </a:defRPr>
            </a:lvl1pPr>
            <a:lvl2pPr marL="457200" eaLnBrk="1" hangingPunct="1">
              <a:defRPr b="0" i="0">
                <a:latin typeface="Andes ExtraLight"/>
                <a:ea typeface="+mn-ea"/>
                <a:cs typeface="Andes ExtraLight"/>
              </a:defRPr>
            </a:lvl2pPr>
            <a:lvl3pPr marL="914400" eaLnBrk="1" hangingPunct="1">
              <a:defRPr b="0" i="0">
                <a:latin typeface="Andes ExtraLight"/>
                <a:ea typeface="+mn-ea"/>
                <a:cs typeface="Andes ExtraLight"/>
              </a:defRPr>
            </a:lvl3pPr>
            <a:lvl4pPr marL="1371600" eaLnBrk="1" hangingPunct="1">
              <a:defRPr b="0" i="0">
                <a:latin typeface="Andes ExtraLight"/>
                <a:ea typeface="+mn-ea"/>
                <a:cs typeface="Andes ExtraLight"/>
              </a:defRPr>
            </a:lvl4pPr>
            <a:lvl5pPr marL="1828800" eaLnBrk="1" hangingPunct="1">
              <a:defRPr b="0" i="0">
                <a:latin typeface="Andes ExtraLight"/>
                <a:ea typeface="+mn-ea"/>
                <a:cs typeface="Andes ExtraLight"/>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a:ln>
                  <a:noFill/>
                </a:ln>
                <a:solidFill>
                  <a:srgbClr val="C00000"/>
                </a:solidFill>
                <a:effectLst/>
                <a:uLnTx/>
                <a:uFillTx/>
                <a:latin typeface="Calibri"/>
                <a:ea typeface="+mn-ea"/>
              </a:rPr>
              <a:t>JANUARY 2019 PAPUA NEW GUINEA ECONOMIC UPDATE</a:t>
            </a:r>
            <a:endParaRPr kumimoji="0" lang="en-US" sz="4200" b="1" i="1" u="none" strike="noStrike" kern="0" cap="none" spc="0" normalizeH="0" baseline="0" noProof="0" dirty="0">
              <a:ln>
                <a:noFill/>
              </a:ln>
              <a:solidFill>
                <a:srgbClr val="C00000"/>
              </a:solidFill>
              <a:effectLst/>
              <a:uLnTx/>
              <a:uFillTx/>
              <a:latin typeface="Calibri"/>
              <a:ea typeface="+mn-ea"/>
            </a:endParaRPr>
          </a:p>
        </p:txBody>
      </p:sp>
    </p:spTree>
    <p:extLst>
      <p:ext uri="{BB962C8B-B14F-4D97-AF65-F5344CB8AC3E}">
        <p14:creationId xmlns:p14="http://schemas.microsoft.com/office/powerpoint/2010/main" val="3937027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4D66CA-E3C1-4347-B617-40461DCF8D64}"/>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59186" y="86993"/>
            <a:ext cx="898032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GB" sz="3200" kern="0" spc="175" dirty="0">
                <a:solidFill>
                  <a:schemeClr val="bg1"/>
                </a:solidFill>
                <a:latin typeface="Andes Bold" panose="02000000000000000000" pitchFamily="50" charset="0"/>
                <a:cs typeface="Andes"/>
              </a:rPr>
              <a:t>Boosting the non-resource private sector is crucial for long-run prosperity</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12" name="Rectangle 11">
            <a:extLst>
              <a:ext uri="{FF2B5EF4-FFF2-40B4-BE49-F238E27FC236}">
                <a16:creationId xmlns:a16="http://schemas.microsoft.com/office/drawing/2014/main" id="{D1539083-7C02-4FC9-B0A0-87FDF9B1A6F2}"/>
              </a:ext>
            </a:extLst>
          </p:cNvPr>
          <p:cNvSpPr/>
          <p:nvPr/>
        </p:nvSpPr>
        <p:spPr>
          <a:xfrm>
            <a:off x="156972" y="1394702"/>
            <a:ext cx="8784748" cy="4560800"/>
          </a:xfrm>
          <a:prstGeom prst="rect">
            <a:avLst/>
          </a:prstGeom>
        </p:spPr>
        <p:txBody>
          <a:bodyPr wrap="square">
            <a:spAutoFit/>
          </a:bodyPr>
          <a:lstStyle/>
          <a:p>
            <a:pPr marL="342900" indent="-342900" algn="just">
              <a:lnSpc>
                <a:spcPct val="110000"/>
              </a:lnSpc>
              <a:spcAft>
                <a:spcPts val="1800"/>
              </a:spcAft>
              <a:buFont typeface="Arial" charset="0"/>
              <a:buChar char="•"/>
            </a:pPr>
            <a:r>
              <a:rPr lang="en-US" sz="2500" dirty="0">
                <a:latin typeface="Helvetica"/>
                <a:cs typeface="Helvetica"/>
              </a:rPr>
              <a:t>Private sector development can </a:t>
            </a:r>
            <a:r>
              <a:rPr lang="en-US" sz="2500" b="1" dirty="0">
                <a:latin typeface="Helvetica"/>
                <a:cs typeface="Helvetica"/>
              </a:rPr>
              <a:t>deliver jobs, inclusive growth, and poverty reduction.</a:t>
            </a:r>
            <a:r>
              <a:rPr lang="en-US" sz="2500" dirty="0">
                <a:latin typeface="Helvetica"/>
                <a:cs typeface="Helvetica"/>
              </a:rPr>
              <a:t> </a:t>
            </a:r>
          </a:p>
          <a:p>
            <a:pPr marL="342900" indent="-342900" algn="just">
              <a:lnSpc>
                <a:spcPct val="110000"/>
              </a:lnSpc>
              <a:spcAft>
                <a:spcPts val="1800"/>
              </a:spcAft>
              <a:buFont typeface="Arial" charset="0"/>
              <a:buChar char="•"/>
            </a:pPr>
            <a:r>
              <a:rPr lang="en-US" sz="2500" dirty="0">
                <a:latin typeface="Helvetica"/>
                <a:cs typeface="Helvetica"/>
              </a:rPr>
              <a:t>However, PNG’s successful </a:t>
            </a:r>
            <a:r>
              <a:rPr lang="en-US" sz="2500" b="1" dirty="0">
                <a:latin typeface="Helvetica"/>
                <a:cs typeface="Helvetica"/>
              </a:rPr>
              <a:t>resource sector is capital intensive</a:t>
            </a:r>
            <a:r>
              <a:rPr lang="en-US" sz="2500" dirty="0">
                <a:latin typeface="Helvetica"/>
                <a:cs typeface="Helvetica"/>
              </a:rPr>
              <a:t> with relatively limited prospects for job creation.</a:t>
            </a:r>
          </a:p>
          <a:p>
            <a:pPr marL="342900" indent="-342900" algn="just">
              <a:lnSpc>
                <a:spcPct val="110000"/>
              </a:lnSpc>
              <a:spcAft>
                <a:spcPts val="1800"/>
              </a:spcAft>
              <a:buFont typeface="Arial" charset="0"/>
              <a:buChar char="•"/>
            </a:pPr>
            <a:r>
              <a:rPr lang="en-US" sz="2500" dirty="0">
                <a:latin typeface="Helvetica"/>
                <a:cs typeface="Helvetica"/>
              </a:rPr>
              <a:t>Inclusive and sustainable growth </a:t>
            </a:r>
            <a:r>
              <a:rPr lang="en-US" sz="2500" b="1" dirty="0">
                <a:latin typeface="Helvetica"/>
                <a:cs typeface="Helvetica"/>
              </a:rPr>
              <a:t>can only be achieved with success in other sectors </a:t>
            </a:r>
            <a:r>
              <a:rPr lang="en-US" sz="2500" dirty="0">
                <a:latin typeface="Helvetica"/>
                <a:cs typeface="Helvetica"/>
              </a:rPr>
              <a:t>of the economy. </a:t>
            </a:r>
          </a:p>
          <a:p>
            <a:pPr marL="342900" indent="-342900" algn="just">
              <a:lnSpc>
                <a:spcPct val="110000"/>
              </a:lnSpc>
              <a:spcAft>
                <a:spcPts val="1200"/>
              </a:spcAft>
              <a:buFont typeface="Arial" charset="0"/>
              <a:buChar char="•"/>
            </a:pPr>
            <a:r>
              <a:rPr lang="en-GB" sz="2500" dirty="0">
                <a:latin typeface="Helvetica"/>
                <a:cs typeface="Helvetica"/>
              </a:rPr>
              <a:t>Strong potential: PNG’s relatively large land size, population, and natural endowments suggest a </a:t>
            </a:r>
            <a:r>
              <a:rPr lang="en-GB" sz="2500" b="1" dirty="0">
                <a:latin typeface="Helvetica"/>
                <a:cs typeface="Helvetica"/>
              </a:rPr>
              <a:t>broader set of viable economic sectors for private enterprise</a:t>
            </a:r>
            <a:r>
              <a:rPr lang="en-GB" sz="2500" dirty="0">
                <a:latin typeface="Helvetica"/>
                <a:cs typeface="Helvetica"/>
              </a:rPr>
              <a:t>. </a:t>
            </a:r>
          </a:p>
        </p:txBody>
      </p:sp>
    </p:spTree>
    <p:extLst>
      <p:ext uri="{BB962C8B-B14F-4D97-AF65-F5344CB8AC3E}">
        <p14:creationId xmlns:p14="http://schemas.microsoft.com/office/powerpoint/2010/main" val="412369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7DE883-AD99-43A8-82CC-44A6244DE05C}"/>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70388" y="-20598"/>
            <a:ext cx="8816640" cy="1107996"/>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600" kern="0" spc="175" dirty="0">
                <a:solidFill>
                  <a:schemeClr val="bg1"/>
                </a:solidFill>
                <a:latin typeface="Andes Bold" panose="02000000000000000000" pitchFamily="50" charset="0"/>
                <a:cs typeface="Andes"/>
              </a:rPr>
              <a:t>The non-extractive private sector’s potential has yet to be realized</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15" name="TextBox 1"/>
          <p:cNvSpPr txBox="1"/>
          <p:nvPr/>
        </p:nvSpPr>
        <p:spPr>
          <a:xfrm>
            <a:off x="4572000" y="1219200"/>
            <a:ext cx="4648200" cy="12094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200" b="1" dirty="0">
                <a:solidFill>
                  <a:srgbClr val="FF0000"/>
                </a:solidFill>
              </a:rPr>
              <a:t>Poor business conditions make it difficult to attract foreign investment</a:t>
            </a:r>
          </a:p>
          <a:p>
            <a:pPr algn="ctr"/>
            <a:r>
              <a:rPr lang="en-GB" sz="1800" b="1" i="1" dirty="0"/>
              <a:t>Foreign direct investment, net inflows </a:t>
            </a:r>
          </a:p>
          <a:p>
            <a:pPr algn="ctr"/>
            <a:r>
              <a:rPr lang="en-GB" sz="1800" b="1" i="1" dirty="0"/>
              <a:t>(% of GDP, 2008–17 average)</a:t>
            </a:r>
            <a:endParaRPr lang="en-US" sz="1800" b="1" i="1" dirty="0"/>
          </a:p>
        </p:txBody>
      </p:sp>
      <p:sp>
        <p:nvSpPr>
          <p:cNvPr id="16" name="Rectangle 15">
            <a:extLst>
              <a:ext uri="{FF2B5EF4-FFF2-40B4-BE49-F238E27FC236}">
                <a16:creationId xmlns:a16="http://schemas.microsoft.com/office/drawing/2014/main" id="{F2949C6D-31BF-4A41-836A-1E256208C02D}"/>
              </a:ext>
            </a:extLst>
          </p:cNvPr>
          <p:cNvSpPr/>
          <p:nvPr/>
        </p:nvSpPr>
        <p:spPr>
          <a:xfrm>
            <a:off x="304800" y="1214008"/>
            <a:ext cx="4572000" cy="5034392"/>
          </a:xfrm>
          <a:prstGeom prst="rect">
            <a:avLst/>
          </a:prstGeom>
        </p:spPr>
        <p:txBody>
          <a:bodyPr wrap="square">
            <a:spAutoFit/>
          </a:bodyPr>
          <a:lstStyle/>
          <a:p>
            <a:pPr>
              <a:lnSpc>
                <a:spcPct val="110000"/>
              </a:lnSpc>
              <a:spcAft>
                <a:spcPts val="1400"/>
              </a:spcAft>
            </a:pPr>
            <a:r>
              <a:rPr lang="en-AU" sz="2400" dirty="0">
                <a:latin typeface="Helvetica"/>
                <a:cs typeface="Helvetica"/>
              </a:rPr>
              <a:t>The private sector in the non-resource economy is characterised by:</a:t>
            </a:r>
          </a:p>
          <a:p>
            <a:pPr marL="342900" indent="-342900">
              <a:lnSpc>
                <a:spcPct val="110000"/>
              </a:lnSpc>
              <a:spcAft>
                <a:spcPts val="1400"/>
              </a:spcAft>
              <a:buFont typeface="Arial" charset="0"/>
              <a:buChar char="•"/>
            </a:pPr>
            <a:r>
              <a:rPr lang="en-US" sz="2100" dirty="0">
                <a:latin typeface="Helvetica"/>
                <a:cs typeface="Helvetica"/>
              </a:rPr>
              <a:t>Small firm size</a:t>
            </a:r>
          </a:p>
          <a:p>
            <a:pPr marL="342900" indent="-342900">
              <a:lnSpc>
                <a:spcPct val="110000"/>
              </a:lnSpc>
              <a:spcAft>
                <a:spcPts val="1400"/>
              </a:spcAft>
              <a:buFont typeface="Arial" charset="0"/>
              <a:buChar char="•"/>
            </a:pPr>
            <a:r>
              <a:rPr lang="en-US" sz="2100" dirty="0">
                <a:latin typeface="Helvetica"/>
                <a:cs typeface="Helvetica"/>
              </a:rPr>
              <a:t>High informality</a:t>
            </a:r>
          </a:p>
          <a:p>
            <a:pPr marL="342900" indent="-342900">
              <a:lnSpc>
                <a:spcPct val="110000"/>
              </a:lnSpc>
              <a:spcAft>
                <a:spcPts val="1400"/>
              </a:spcAft>
              <a:buFont typeface="Arial" charset="0"/>
              <a:buChar char="•"/>
            </a:pPr>
            <a:r>
              <a:rPr lang="en-US" sz="2100" dirty="0">
                <a:latin typeface="Helvetica"/>
                <a:cs typeface="Helvetica"/>
              </a:rPr>
              <a:t>Low foreign direct investment</a:t>
            </a:r>
          </a:p>
          <a:p>
            <a:pPr marL="342900" indent="-342900">
              <a:lnSpc>
                <a:spcPct val="110000"/>
              </a:lnSpc>
              <a:spcAft>
                <a:spcPts val="1400"/>
              </a:spcAft>
              <a:buFont typeface="Arial" charset="0"/>
              <a:buChar char="•"/>
            </a:pPr>
            <a:r>
              <a:rPr lang="en-US" sz="2100" dirty="0">
                <a:latin typeface="Helvetica"/>
                <a:cs typeface="Helvetica"/>
              </a:rPr>
              <a:t>Limited export diversification</a:t>
            </a:r>
          </a:p>
          <a:p>
            <a:pPr marL="342900" indent="-342900">
              <a:lnSpc>
                <a:spcPct val="110000"/>
              </a:lnSpc>
              <a:spcAft>
                <a:spcPts val="1200"/>
              </a:spcAft>
              <a:buFont typeface="Arial" charset="0"/>
              <a:buChar char="•"/>
            </a:pPr>
            <a:r>
              <a:rPr lang="en-US" sz="2100" dirty="0">
                <a:latin typeface="Helvetica"/>
                <a:cs typeface="Helvetica"/>
              </a:rPr>
              <a:t>Significant and widespread obstacles to doing business </a:t>
            </a:r>
          </a:p>
          <a:p>
            <a:pPr marL="342900" indent="-342900" algn="just">
              <a:lnSpc>
                <a:spcPct val="110000"/>
              </a:lnSpc>
              <a:spcAft>
                <a:spcPts val="1200"/>
              </a:spcAft>
              <a:buFont typeface="Arial" charset="0"/>
              <a:buChar char="•"/>
            </a:pPr>
            <a:endParaRPr lang="en-US" sz="2800" dirty="0">
              <a:latin typeface="Helvetica"/>
              <a:cs typeface="Helvetica"/>
            </a:endParaRPr>
          </a:p>
        </p:txBody>
      </p:sp>
      <p:pic>
        <p:nvPicPr>
          <p:cNvPr id="5" name="Picture 4">
            <a:extLst>
              <a:ext uri="{FF2B5EF4-FFF2-40B4-BE49-F238E27FC236}">
                <a16:creationId xmlns:a16="http://schemas.microsoft.com/office/drawing/2014/main" id="{D80607A4-5300-4D6F-8FE3-3B387B97B8AD}"/>
              </a:ext>
            </a:extLst>
          </p:cNvPr>
          <p:cNvPicPr>
            <a:picLocks noChangeAspect="1"/>
          </p:cNvPicPr>
          <p:nvPr/>
        </p:nvPicPr>
        <p:blipFill>
          <a:blip r:embed="rId4"/>
          <a:stretch>
            <a:fillRect/>
          </a:stretch>
        </p:blipFill>
        <p:spPr>
          <a:xfrm>
            <a:off x="4953000" y="2537071"/>
            <a:ext cx="3887161" cy="3406529"/>
          </a:xfrm>
          <a:prstGeom prst="rect">
            <a:avLst/>
          </a:prstGeom>
        </p:spPr>
      </p:pic>
    </p:spTree>
    <p:extLst>
      <p:ext uri="{BB962C8B-B14F-4D97-AF65-F5344CB8AC3E}">
        <p14:creationId xmlns:p14="http://schemas.microsoft.com/office/powerpoint/2010/main" val="269463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7DE883-AD99-43A8-82CC-44A6244DE05C}"/>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70388" y="-12853"/>
            <a:ext cx="881664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200" kern="0" spc="175" dirty="0">
                <a:solidFill>
                  <a:schemeClr val="bg1"/>
                </a:solidFill>
                <a:latin typeface="Andes Bold" panose="02000000000000000000" pitchFamily="50" charset="0"/>
                <a:cs typeface="Andes"/>
              </a:rPr>
              <a:t>Doing Business indicators compare well, but limited reliability in the PNG context</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15" name="TextBox 1"/>
          <p:cNvSpPr txBox="1"/>
          <p:nvPr/>
        </p:nvSpPr>
        <p:spPr>
          <a:xfrm>
            <a:off x="4419600" y="1305157"/>
            <a:ext cx="4800600" cy="8284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200" b="1" dirty="0">
                <a:solidFill>
                  <a:srgbClr val="FF0000"/>
                </a:solidFill>
              </a:rPr>
              <a:t>PNG’s ranks around the middle of comparator countries</a:t>
            </a:r>
          </a:p>
          <a:p>
            <a:pPr algn="ctr"/>
            <a:r>
              <a:rPr lang="en-GB" sz="1800" b="1" i="1" dirty="0"/>
              <a:t>Doing Business, overall percentile rank, 2019</a:t>
            </a:r>
            <a:endParaRPr lang="en-US" sz="1800" b="1" i="1" dirty="0"/>
          </a:p>
        </p:txBody>
      </p:sp>
      <p:sp>
        <p:nvSpPr>
          <p:cNvPr id="13" name="TextBox 1"/>
          <p:cNvSpPr txBox="1"/>
          <p:nvPr/>
        </p:nvSpPr>
        <p:spPr>
          <a:xfrm>
            <a:off x="1" y="1457557"/>
            <a:ext cx="4419599" cy="7522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200" b="1" dirty="0">
                <a:solidFill>
                  <a:srgbClr val="FF0000"/>
                </a:solidFill>
              </a:rPr>
              <a:t>PNG underperforms on some business environment indicators, but outperforms on others </a:t>
            </a:r>
          </a:p>
          <a:p>
            <a:pPr algn="ctr"/>
            <a:r>
              <a:rPr lang="en-GB" sz="1800" b="1" i="1" dirty="0"/>
              <a:t>Doing Business indices, percentile rank, 2019</a:t>
            </a:r>
            <a:endParaRPr lang="en-US" sz="1800" b="1" i="1" dirty="0"/>
          </a:p>
        </p:txBody>
      </p:sp>
      <p:pic>
        <p:nvPicPr>
          <p:cNvPr id="3" name="Picture 2">
            <a:extLst>
              <a:ext uri="{FF2B5EF4-FFF2-40B4-BE49-F238E27FC236}">
                <a16:creationId xmlns:a16="http://schemas.microsoft.com/office/drawing/2014/main" id="{5D9DE117-CC1C-4030-8B29-DF3EE89A625E}"/>
              </a:ext>
            </a:extLst>
          </p:cNvPr>
          <p:cNvPicPr>
            <a:picLocks noChangeAspect="1"/>
          </p:cNvPicPr>
          <p:nvPr/>
        </p:nvPicPr>
        <p:blipFill>
          <a:blip r:embed="rId4"/>
          <a:stretch>
            <a:fillRect/>
          </a:stretch>
        </p:blipFill>
        <p:spPr>
          <a:xfrm>
            <a:off x="59162" y="2579819"/>
            <a:ext cx="4512838" cy="3211381"/>
          </a:xfrm>
          <a:prstGeom prst="rect">
            <a:avLst/>
          </a:prstGeom>
        </p:spPr>
      </p:pic>
      <p:pic>
        <p:nvPicPr>
          <p:cNvPr id="5" name="Picture 4">
            <a:extLst>
              <a:ext uri="{FF2B5EF4-FFF2-40B4-BE49-F238E27FC236}">
                <a16:creationId xmlns:a16="http://schemas.microsoft.com/office/drawing/2014/main" id="{76AECEFE-C826-4E44-82EF-7D8D7FF8AACC}"/>
              </a:ext>
            </a:extLst>
          </p:cNvPr>
          <p:cNvPicPr>
            <a:picLocks noChangeAspect="1"/>
          </p:cNvPicPr>
          <p:nvPr/>
        </p:nvPicPr>
        <p:blipFill>
          <a:blip r:embed="rId5"/>
          <a:stretch>
            <a:fillRect/>
          </a:stretch>
        </p:blipFill>
        <p:spPr>
          <a:xfrm>
            <a:off x="4572000" y="2677717"/>
            <a:ext cx="4267200" cy="3144047"/>
          </a:xfrm>
          <a:prstGeom prst="rect">
            <a:avLst/>
          </a:prstGeom>
        </p:spPr>
      </p:pic>
    </p:spTree>
    <p:extLst>
      <p:ext uri="{BB962C8B-B14F-4D97-AF65-F5344CB8AC3E}">
        <p14:creationId xmlns:p14="http://schemas.microsoft.com/office/powerpoint/2010/main" val="415766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D5B640-0698-4A73-B1D7-65F055A14DD7}"/>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7" name="Rectangle 16"/>
          <p:cNvSpPr/>
          <p:nvPr/>
        </p:nvSpPr>
        <p:spPr>
          <a:xfrm>
            <a:off x="685800" y="1815189"/>
            <a:ext cx="8189214" cy="3407664"/>
          </a:xfrm>
          <a:prstGeom prst="rect">
            <a:avLst/>
          </a:prstGeom>
        </p:spPr>
        <p:txBody>
          <a:bodyPr wrap="square">
            <a:spAutoFit/>
          </a:bodyPr>
          <a:lstStyle/>
          <a:p>
            <a:pPr marL="342900" indent="-342900">
              <a:lnSpc>
                <a:spcPct val="110000"/>
              </a:lnSpc>
              <a:spcAft>
                <a:spcPts val="1200"/>
              </a:spcAft>
              <a:buFont typeface="Arial" charset="0"/>
              <a:buChar char="•"/>
            </a:pPr>
            <a:r>
              <a:rPr lang="en-US" sz="3000" b="1" dirty="0">
                <a:latin typeface="Helvetica"/>
                <a:cs typeface="Helvetica"/>
              </a:rPr>
              <a:t>July 2019 PNG Economic Update: </a:t>
            </a:r>
            <a:r>
              <a:rPr lang="en-US" sz="3000" i="1" dirty="0">
                <a:solidFill>
                  <a:srgbClr val="C00000"/>
                </a:solidFill>
                <a:latin typeface="Helvetica"/>
                <a:cs typeface="Helvetica"/>
              </a:rPr>
              <a:t>Recovery Amid Uncertainty </a:t>
            </a:r>
          </a:p>
          <a:p>
            <a:pPr marL="342900" indent="-342900">
              <a:lnSpc>
                <a:spcPct val="110000"/>
              </a:lnSpc>
              <a:spcAft>
                <a:spcPts val="1200"/>
              </a:spcAft>
              <a:buFont typeface="Arial" charset="0"/>
              <a:buChar char="•"/>
            </a:pPr>
            <a:endParaRPr lang="en-US" sz="3000" b="1" dirty="0">
              <a:latin typeface="Helvetica"/>
              <a:cs typeface="Helvetica"/>
            </a:endParaRPr>
          </a:p>
          <a:p>
            <a:pPr marL="342900" indent="-342900">
              <a:lnSpc>
                <a:spcPct val="110000"/>
              </a:lnSpc>
              <a:spcAft>
                <a:spcPts val="1200"/>
              </a:spcAft>
              <a:buFont typeface="Arial" charset="0"/>
              <a:buChar char="•"/>
            </a:pPr>
            <a:r>
              <a:rPr lang="en-US" sz="3000" b="1" dirty="0">
                <a:latin typeface="Helvetica"/>
                <a:cs typeface="Helvetica"/>
              </a:rPr>
              <a:t>January 2019 PNG Economic Update: </a:t>
            </a:r>
            <a:r>
              <a:rPr lang="en-US" sz="3000" i="1" dirty="0">
                <a:solidFill>
                  <a:srgbClr val="C00000"/>
                </a:solidFill>
                <a:latin typeface="Helvetica"/>
                <a:cs typeface="Helvetica"/>
              </a:rPr>
              <a:t>Special Focus: Catalyzing the Private Sector for Inclusive Development</a:t>
            </a:r>
            <a:endParaRPr lang="en-US" sz="3000" b="1" i="1" dirty="0">
              <a:solidFill>
                <a:srgbClr val="C00000"/>
              </a:solidFill>
              <a:latin typeface="Helvetica"/>
              <a:cs typeface="Helvetica"/>
            </a:endParaRPr>
          </a:p>
        </p:txBody>
      </p:sp>
      <p:sp>
        <p:nvSpPr>
          <p:cNvPr id="10" name="object 4"/>
          <p:cNvSpPr txBox="1">
            <a:spLocks/>
          </p:cNvSpPr>
          <p:nvPr/>
        </p:nvSpPr>
        <p:spPr>
          <a:xfrm>
            <a:off x="156972" y="278782"/>
            <a:ext cx="8816640" cy="553998"/>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600" kern="0" spc="175" dirty="0">
                <a:solidFill>
                  <a:schemeClr val="bg1"/>
                </a:solidFill>
                <a:latin typeface="Andes Bold" panose="02000000000000000000" pitchFamily="50" charset="0"/>
                <a:cs typeface="Andes"/>
              </a:rPr>
              <a:t>Outline</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Tree>
    <p:extLst>
      <p:ext uri="{BB962C8B-B14F-4D97-AF65-F5344CB8AC3E}">
        <p14:creationId xmlns:p14="http://schemas.microsoft.com/office/powerpoint/2010/main" val="161853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7DE883-AD99-43A8-82CC-44A6244DE05C}"/>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63680" y="-41196"/>
            <a:ext cx="8816640" cy="1107996"/>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600" kern="0" spc="175" dirty="0">
                <a:solidFill>
                  <a:schemeClr val="bg1"/>
                </a:solidFill>
                <a:latin typeface="Andes Bold" panose="02000000000000000000" pitchFamily="50" charset="0"/>
                <a:cs typeface="Andes"/>
              </a:rPr>
              <a:t>Business surveys reveal a broad range of obstacles to operations and growth</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pic>
        <p:nvPicPr>
          <p:cNvPr id="21" name="Picture 20">
            <a:extLst>
              <a:ext uri="{FF2B5EF4-FFF2-40B4-BE49-F238E27FC236}">
                <a16:creationId xmlns:a16="http://schemas.microsoft.com/office/drawing/2014/main" id="{01AF593D-C41B-440A-B7A9-E673CC254597}"/>
              </a:ext>
            </a:extLst>
          </p:cNvPr>
          <p:cNvPicPr>
            <a:picLocks noChangeAspect="1"/>
          </p:cNvPicPr>
          <p:nvPr/>
        </p:nvPicPr>
        <p:blipFill>
          <a:blip r:embed="rId4"/>
          <a:stretch>
            <a:fillRect/>
          </a:stretch>
        </p:blipFill>
        <p:spPr>
          <a:xfrm>
            <a:off x="454109" y="1114584"/>
            <a:ext cx="8235782" cy="5137593"/>
          </a:xfrm>
          <a:prstGeom prst="rect">
            <a:avLst/>
          </a:prstGeom>
        </p:spPr>
      </p:pic>
    </p:spTree>
    <p:extLst>
      <p:ext uri="{BB962C8B-B14F-4D97-AF65-F5344CB8AC3E}">
        <p14:creationId xmlns:p14="http://schemas.microsoft.com/office/powerpoint/2010/main" val="1990257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7DE883-AD99-43A8-82CC-44A6244DE05C}"/>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63680" y="27940"/>
            <a:ext cx="8816640" cy="1107996"/>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600" kern="0" spc="175" dirty="0">
                <a:solidFill>
                  <a:schemeClr val="bg1"/>
                </a:solidFill>
                <a:latin typeface="Andes Bold" panose="02000000000000000000" pitchFamily="50" charset="0"/>
                <a:cs typeface="Andes"/>
              </a:rPr>
              <a:t>PNG performs poorly in the human capital index</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pic>
        <p:nvPicPr>
          <p:cNvPr id="8" name="Picture 7">
            <a:extLst>
              <a:ext uri="{FF2B5EF4-FFF2-40B4-BE49-F238E27FC236}">
                <a16:creationId xmlns:a16="http://schemas.microsoft.com/office/drawing/2014/main" id="{5F55603C-AF3A-44C1-A697-AD97B8A1F4D3}"/>
              </a:ext>
            </a:extLst>
          </p:cNvPr>
          <p:cNvPicPr>
            <a:picLocks noChangeAspect="1"/>
          </p:cNvPicPr>
          <p:nvPr/>
        </p:nvPicPr>
        <p:blipFill>
          <a:blip r:embed="rId4"/>
          <a:srcRect/>
          <a:stretch>
            <a:fillRect/>
          </a:stretch>
        </p:blipFill>
        <p:spPr>
          <a:xfrm>
            <a:off x="53340" y="1066800"/>
            <a:ext cx="9037320" cy="5257800"/>
          </a:xfrm>
          <a:prstGeom prst="rect">
            <a:avLst/>
          </a:prstGeom>
        </p:spPr>
      </p:pic>
    </p:spTree>
    <p:extLst>
      <p:ext uri="{BB962C8B-B14F-4D97-AF65-F5344CB8AC3E}">
        <p14:creationId xmlns:p14="http://schemas.microsoft.com/office/powerpoint/2010/main" val="130663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4D66CA-E3C1-4347-B617-40461DCF8D64}"/>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66563" y="-20598"/>
            <a:ext cx="8816640" cy="1107996"/>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600" kern="0" spc="175" dirty="0">
                <a:solidFill>
                  <a:schemeClr val="bg1"/>
                </a:solidFill>
                <a:latin typeface="Andes Bold" panose="02000000000000000000" pitchFamily="50" charset="0"/>
                <a:cs typeface="Andes"/>
              </a:rPr>
              <a:t>Human capital development agenda requires focusing on sectoral reforms</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9" name="Rectangle 8">
            <a:extLst>
              <a:ext uri="{FF2B5EF4-FFF2-40B4-BE49-F238E27FC236}">
                <a16:creationId xmlns:a16="http://schemas.microsoft.com/office/drawing/2014/main" id="{B37BC021-0C88-4A57-B94B-E5CE767A0C90}"/>
              </a:ext>
            </a:extLst>
          </p:cNvPr>
          <p:cNvSpPr/>
          <p:nvPr/>
        </p:nvSpPr>
        <p:spPr>
          <a:xfrm>
            <a:off x="272603" y="1151193"/>
            <a:ext cx="8610600" cy="5262979"/>
          </a:xfrm>
          <a:prstGeom prst="rect">
            <a:avLst/>
          </a:prstGeom>
        </p:spPr>
        <p:txBody>
          <a:bodyPr wrap="square">
            <a:spAutoFit/>
          </a:bodyPr>
          <a:lstStyle/>
          <a:p>
            <a:pPr marL="457200" lvl="0" indent="-457200">
              <a:buFont typeface="Arial" panose="020B0604020202020204" pitchFamily="34" charset="0"/>
              <a:buChar char="•"/>
            </a:pPr>
            <a:r>
              <a:rPr lang="en-US" sz="2400" dirty="0"/>
              <a:t>Roll-out Provincial Health Authorities to consolidate health financing and service delivery with a focus on enhancing the frontlines of service delivery.</a:t>
            </a:r>
          </a:p>
          <a:p>
            <a:pPr marL="457200" indent="-457200">
              <a:buFont typeface="Arial" panose="020B0604020202020204" pitchFamily="34" charset="0"/>
              <a:buChar char="•"/>
            </a:pPr>
            <a:r>
              <a:rPr lang="en-GB" sz="2400" dirty="0"/>
              <a:t>Improve value for money, in line the National Education Plan (2015-2019), continue education reforms to improve quality of education. </a:t>
            </a:r>
            <a:endParaRPr lang="en-US" sz="2400" dirty="0"/>
          </a:p>
          <a:p>
            <a:pPr marL="457200" lvl="0" indent="-457200">
              <a:buFont typeface="Arial" panose="020B0604020202020204" pitchFamily="34" charset="0"/>
              <a:buChar char="•"/>
            </a:pPr>
            <a:r>
              <a:rPr lang="en-US" sz="2400" dirty="0"/>
              <a:t>Use technology to establish high quality data systems on human capital inputs, outputs and outcomes at subnational levels.</a:t>
            </a:r>
          </a:p>
          <a:p>
            <a:pPr marL="457200" lvl="0" indent="-457200">
              <a:buFont typeface="Arial" panose="020B0604020202020204" pitchFamily="34" charset="0"/>
              <a:buChar char="•"/>
            </a:pPr>
            <a:r>
              <a:rPr lang="en-US" sz="2400" dirty="0"/>
              <a:t>Enhance water and sanitation infrastructure and access.</a:t>
            </a:r>
            <a:endParaRPr lang="en-GB" sz="2400" dirty="0"/>
          </a:p>
          <a:p>
            <a:pPr marL="457200" lvl="0" indent="-457200">
              <a:buFont typeface="Arial" panose="020B0604020202020204" pitchFamily="34" charset="0"/>
              <a:buChar char="•"/>
            </a:pPr>
            <a:r>
              <a:rPr lang="en-US" sz="2400" dirty="0"/>
              <a:t>Establish the national and provincial multi-sectoral coordination mechanism to provide leadership, oversight and accountability for implementation of the National Nutrition Policy, 2016-2026.</a:t>
            </a:r>
          </a:p>
          <a:p>
            <a:pPr marL="457200" indent="-457200">
              <a:buFont typeface="Arial" panose="020B0604020202020204" pitchFamily="34" charset="0"/>
              <a:buChar char="•"/>
            </a:pPr>
            <a:r>
              <a:rPr lang="en-US" sz="2400" dirty="0"/>
              <a:t>Implement the cross-government National Population Policy (2015-2024).</a:t>
            </a:r>
            <a:endParaRPr lang="en-GB" sz="2400" dirty="0"/>
          </a:p>
        </p:txBody>
      </p:sp>
    </p:spTree>
    <p:extLst>
      <p:ext uri="{BB962C8B-B14F-4D97-AF65-F5344CB8AC3E}">
        <p14:creationId xmlns:p14="http://schemas.microsoft.com/office/powerpoint/2010/main" val="3160055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4D66CA-E3C1-4347-B617-40461DCF8D64}"/>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66563" y="-20598"/>
            <a:ext cx="8816640" cy="1107996"/>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600" kern="0" spc="175" dirty="0">
                <a:solidFill>
                  <a:schemeClr val="bg1"/>
                </a:solidFill>
                <a:latin typeface="Andes Bold" panose="02000000000000000000" pitchFamily="50" charset="0"/>
                <a:cs typeface="Andes"/>
              </a:rPr>
              <a:t>Key opportunities for jobs-laden, inclusive growth in the private sector</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9" name="Rectangle 8">
            <a:extLst>
              <a:ext uri="{FF2B5EF4-FFF2-40B4-BE49-F238E27FC236}">
                <a16:creationId xmlns:a16="http://schemas.microsoft.com/office/drawing/2014/main" id="{B37BC021-0C88-4A57-B94B-E5CE767A0C90}"/>
              </a:ext>
            </a:extLst>
          </p:cNvPr>
          <p:cNvSpPr/>
          <p:nvPr/>
        </p:nvSpPr>
        <p:spPr>
          <a:xfrm>
            <a:off x="304800" y="1219200"/>
            <a:ext cx="8610600" cy="5013873"/>
          </a:xfrm>
          <a:prstGeom prst="rect">
            <a:avLst/>
          </a:prstGeom>
        </p:spPr>
        <p:txBody>
          <a:bodyPr wrap="square">
            <a:spAutoFit/>
          </a:bodyPr>
          <a:lstStyle/>
          <a:p>
            <a:pPr marL="342900" indent="-342900" algn="just">
              <a:lnSpc>
                <a:spcPct val="110000"/>
              </a:lnSpc>
              <a:spcAft>
                <a:spcPts val="1200"/>
              </a:spcAft>
              <a:buFont typeface="Arial" charset="0"/>
              <a:buChar char="•"/>
            </a:pPr>
            <a:r>
              <a:rPr lang="en-US" sz="2800" dirty="0">
                <a:latin typeface="Helvetica"/>
                <a:cs typeface="Helvetica"/>
              </a:rPr>
              <a:t>Opportunities exist to leverage local advantages and untapped potential in the </a:t>
            </a:r>
            <a:r>
              <a:rPr lang="en-US" sz="2800" b="1" dirty="0">
                <a:latin typeface="Helvetica"/>
                <a:cs typeface="Helvetica"/>
              </a:rPr>
              <a:t>agriculture, fisheries, and tourism sectors</a:t>
            </a:r>
          </a:p>
          <a:p>
            <a:pPr marL="342900" indent="-342900" algn="just">
              <a:lnSpc>
                <a:spcPct val="110000"/>
              </a:lnSpc>
              <a:spcAft>
                <a:spcPts val="600"/>
              </a:spcAft>
              <a:buFont typeface="Arial" charset="0"/>
              <a:buChar char="•"/>
            </a:pPr>
            <a:r>
              <a:rPr lang="en-US" sz="2800" dirty="0">
                <a:latin typeface="Helvetica"/>
                <a:cs typeface="Helvetica"/>
              </a:rPr>
              <a:t>These sectors have the potential to:</a:t>
            </a:r>
          </a:p>
          <a:p>
            <a:pPr marL="800100" lvl="1" indent="-342900" algn="just">
              <a:lnSpc>
                <a:spcPct val="110000"/>
              </a:lnSpc>
              <a:spcAft>
                <a:spcPts val="1200"/>
              </a:spcAft>
              <a:buFont typeface="Arial" charset="0"/>
              <a:buChar char="•"/>
            </a:pPr>
            <a:r>
              <a:rPr lang="en-US" sz="2800" dirty="0">
                <a:latin typeface="Helvetica"/>
                <a:cs typeface="Helvetica"/>
              </a:rPr>
              <a:t>support </a:t>
            </a:r>
            <a:r>
              <a:rPr lang="en-US" sz="2800" b="1" dirty="0">
                <a:latin typeface="Helvetica"/>
                <a:cs typeface="Helvetica"/>
              </a:rPr>
              <a:t>rural livelihoods </a:t>
            </a:r>
            <a:r>
              <a:rPr lang="en-US" sz="2800" dirty="0">
                <a:latin typeface="Helvetica"/>
                <a:cs typeface="Helvetica"/>
              </a:rPr>
              <a:t>and </a:t>
            </a:r>
            <a:r>
              <a:rPr lang="en-US" sz="2800" b="1" dirty="0">
                <a:latin typeface="Helvetica"/>
                <a:cs typeface="Helvetica"/>
              </a:rPr>
              <a:t>food security </a:t>
            </a:r>
          </a:p>
          <a:p>
            <a:pPr marL="800100" lvl="1" indent="-342900" algn="just">
              <a:lnSpc>
                <a:spcPct val="110000"/>
              </a:lnSpc>
              <a:spcAft>
                <a:spcPts val="1200"/>
              </a:spcAft>
              <a:buFont typeface="Arial" charset="0"/>
              <a:buChar char="•"/>
            </a:pPr>
            <a:r>
              <a:rPr lang="en-US" sz="2800" dirty="0">
                <a:latin typeface="Helvetica"/>
                <a:cs typeface="Helvetica"/>
              </a:rPr>
              <a:t>provide </a:t>
            </a:r>
            <a:r>
              <a:rPr lang="en-US" sz="2800" b="1" dirty="0">
                <a:latin typeface="Helvetica"/>
                <a:cs typeface="Helvetica"/>
              </a:rPr>
              <a:t>suitable employment opportunities </a:t>
            </a:r>
            <a:r>
              <a:rPr lang="en-US" sz="2800" dirty="0">
                <a:latin typeface="Helvetica"/>
                <a:cs typeface="Helvetica"/>
              </a:rPr>
              <a:t>for PNG’s unskilled and semi-skilled labor force</a:t>
            </a:r>
          </a:p>
          <a:p>
            <a:pPr marL="800100" lvl="1" indent="-342900" algn="just">
              <a:lnSpc>
                <a:spcPct val="110000"/>
              </a:lnSpc>
              <a:spcAft>
                <a:spcPts val="1200"/>
              </a:spcAft>
              <a:buFont typeface="Arial" charset="0"/>
              <a:buChar char="•"/>
            </a:pPr>
            <a:r>
              <a:rPr lang="en-US" sz="2800" dirty="0">
                <a:latin typeface="Helvetica"/>
                <a:cs typeface="Helvetica"/>
              </a:rPr>
              <a:t>create relatively more </a:t>
            </a:r>
            <a:r>
              <a:rPr lang="en-US" sz="2800" b="1" dirty="0">
                <a:latin typeface="Helvetica"/>
                <a:cs typeface="Helvetica"/>
              </a:rPr>
              <a:t>jobs for women &amp; youth</a:t>
            </a:r>
          </a:p>
          <a:p>
            <a:pPr marL="800100" lvl="1" indent="-342900" algn="just">
              <a:lnSpc>
                <a:spcPct val="110000"/>
              </a:lnSpc>
              <a:spcAft>
                <a:spcPts val="1200"/>
              </a:spcAft>
              <a:buFont typeface="Arial" charset="0"/>
              <a:buChar char="•"/>
            </a:pPr>
            <a:r>
              <a:rPr lang="en-US" sz="2800" dirty="0">
                <a:latin typeface="Helvetica"/>
                <a:cs typeface="Helvetica"/>
              </a:rPr>
              <a:t>improve </a:t>
            </a:r>
            <a:r>
              <a:rPr lang="en-US" sz="2800" b="1" dirty="0">
                <a:latin typeface="Helvetica"/>
                <a:cs typeface="Helvetica"/>
              </a:rPr>
              <a:t>rural-urban economic linkages </a:t>
            </a:r>
          </a:p>
        </p:txBody>
      </p:sp>
    </p:spTree>
    <p:extLst>
      <p:ext uri="{BB962C8B-B14F-4D97-AF65-F5344CB8AC3E}">
        <p14:creationId xmlns:p14="http://schemas.microsoft.com/office/powerpoint/2010/main" val="2180633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4D66CA-E3C1-4347-B617-40461DCF8D64}"/>
              </a:ext>
            </a:extLst>
          </p:cNvPr>
          <p:cNvSpPr/>
          <p:nvPr/>
        </p:nvSpPr>
        <p:spPr>
          <a:xfrm>
            <a:off x="0" y="-3707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15" name="Rectangle 14">
            <a:extLst>
              <a:ext uri="{FF2B5EF4-FFF2-40B4-BE49-F238E27FC236}">
                <a16:creationId xmlns:a16="http://schemas.microsoft.com/office/drawing/2014/main" id="{F3009D71-E64A-436B-9779-1180FB5E117C}"/>
              </a:ext>
            </a:extLst>
          </p:cNvPr>
          <p:cNvSpPr/>
          <p:nvPr/>
        </p:nvSpPr>
        <p:spPr>
          <a:xfrm>
            <a:off x="266700" y="1217329"/>
            <a:ext cx="8610600" cy="4753161"/>
          </a:xfrm>
          <a:prstGeom prst="rect">
            <a:avLst/>
          </a:prstGeom>
        </p:spPr>
        <p:txBody>
          <a:bodyPr wrap="square">
            <a:spAutoFit/>
          </a:bodyPr>
          <a:lstStyle/>
          <a:p>
            <a:pPr marL="342900" indent="-342900" algn="just">
              <a:lnSpc>
                <a:spcPct val="110000"/>
              </a:lnSpc>
              <a:spcAft>
                <a:spcPts val="1200"/>
              </a:spcAft>
              <a:buFont typeface="Arial" charset="0"/>
              <a:buChar char="•"/>
            </a:pPr>
            <a:r>
              <a:rPr lang="en-GB" sz="2500" dirty="0">
                <a:latin typeface="Helvetica"/>
                <a:cs typeface="Helvetica"/>
              </a:rPr>
              <a:t>PNG’s long-run </a:t>
            </a:r>
            <a:r>
              <a:rPr lang="en-GB" sz="2500" b="1" dirty="0">
                <a:latin typeface="Helvetica"/>
                <a:cs typeface="Helvetica"/>
              </a:rPr>
              <a:t>economic fortunes </a:t>
            </a:r>
            <a:r>
              <a:rPr lang="en-GB" sz="2500" dirty="0">
                <a:latin typeface="Helvetica"/>
                <a:cs typeface="Helvetica"/>
              </a:rPr>
              <a:t>are inextricably </a:t>
            </a:r>
            <a:r>
              <a:rPr lang="en-GB" sz="2500" b="1" dirty="0">
                <a:latin typeface="Helvetica"/>
                <a:cs typeface="Helvetica"/>
              </a:rPr>
              <a:t>tied to the success of its non-resource economy. </a:t>
            </a:r>
          </a:p>
          <a:p>
            <a:pPr marL="342900" indent="-342900" algn="just">
              <a:lnSpc>
                <a:spcPct val="110000"/>
              </a:lnSpc>
              <a:spcAft>
                <a:spcPts val="1200"/>
              </a:spcAft>
              <a:buFont typeface="Arial" charset="0"/>
              <a:buChar char="•"/>
            </a:pPr>
            <a:r>
              <a:rPr lang="en-GB" sz="2500" b="1" dirty="0">
                <a:latin typeface="Helvetica"/>
                <a:cs typeface="Helvetica"/>
              </a:rPr>
              <a:t>Wide-ranging structural reforms </a:t>
            </a:r>
            <a:r>
              <a:rPr lang="en-GB" sz="2500" dirty="0">
                <a:latin typeface="Helvetica"/>
                <a:cs typeface="Helvetica"/>
              </a:rPr>
              <a:t>are needed to increase the quality of human capital and improve the business environment.</a:t>
            </a:r>
          </a:p>
          <a:p>
            <a:pPr marL="342900" indent="-342900" algn="just">
              <a:lnSpc>
                <a:spcPct val="110000"/>
              </a:lnSpc>
              <a:spcAft>
                <a:spcPts val="1200"/>
              </a:spcAft>
              <a:buFont typeface="Arial" charset="0"/>
              <a:buChar char="•"/>
            </a:pPr>
            <a:r>
              <a:rPr lang="en-GB" sz="2500" b="1" dirty="0">
                <a:latin typeface="Helvetica"/>
                <a:cs typeface="Helvetica"/>
              </a:rPr>
              <a:t>Improved consultation </a:t>
            </a:r>
            <a:r>
              <a:rPr lang="en-GB" sz="2500" dirty="0">
                <a:latin typeface="Helvetica"/>
                <a:cs typeface="Helvetica"/>
              </a:rPr>
              <a:t>with all stakeholders is required to identify and address the most significant obstacles. </a:t>
            </a:r>
          </a:p>
          <a:p>
            <a:pPr marL="342900" indent="-342900" algn="just">
              <a:lnSpc>
                <a:spcPct val="110000"/>
              </a:lnSpc>
              <a:spcAft>
                <a:spcPts val="1200"/>
              </a:spcAft>
              <a:buFont typeface="Arial" charset="0"/>
              <a:buChar char="•"/>
            </a:pPr>
            <a:r>
              <a:rPr lang="en-GB" sz="2500" dirty="0">
                <a:latin typeface="Helvetica"/>
                <a:cs typeface="Helvetica"/>
              </a:rPr>
              <a:t>Specific opportunities exist to </a:t>
            </a:r>
            <a:r>
              <a:rPr lang="en-GB" sz="2500" b="1" dirty="0">
                <a:latin typeface="Helvetica"/>
                <a:cs typeface="Helvetica"/>
              </a:rPr>
              <a:t>leverage local advantages in strategic sectors </a:t>
            </a:r>
            <a:r>
              <a:rPr lang="en-GB" sz="2500" dirty="0">
                <a:latin typeface="Helvetica"/>
                <a:cs typeface="Helvetica"/>
              </a:rPr>
              <a:t>with the potential for significant job creation and other development outcomes. </a:t>
            </a:r>
            <a:endParaRPr lang="en-US" sz="2500" dirty="0">
              <a:latin typeface="Helvetica"/>
              <a:cs typeface="Helvetica"/>
            </a:endParaRPr>
          </a:p>
        </p:txBody>
      </p:sp>
      <p:sp>
        <p:nvSpPr>
          <p:cNvPr id="16" name="object 4">
            <a:extLst>
              <a:ext uri="{FF2B5EF4-FFF2-40B4-BE49-F238E27FC236}">
                <a16:creationId xmlns:a16="http://schemas.microsoft.com/office/drawing/2014/main" id="{7D830319-F4C5-44D5-9B56-541E4C6847BD}"/>
              </a:ext>
            </a:extLst>
          </p:cNvPr>
          <p:cNvSpPr txBox="1">
            <a:spLocks/>
          </p:cNvSpPr>
          <p:nvPr/>
        </p:nvSpPr>
        <p:spPr>
          <a:xfrm>
            <a:off x="87480" y="137011"/>
            <a:ext cx="8980320" cy="553998"/>
          </a:xfrm>
          <a:prstGeom prst="rect">
            <a:avLst/>
          </a:prstGeom>
        </p:spPr>
        <p:txBody>
          <a:bodyPr vert="horz" wrap="square" lIns="0" tIns="0" rIns="0" bIns="0" rtlCol="0" anchor="ctr">
            <a:spAutoFit/>
          </a:bodyPr>
          <a:lstStyle>
            <a:lvl1pPr eaLnBrk="1" hangingPunct="1">
              <a:defRPr sz="3500" b="1" i="0">
                <a:solidFill>
                  <a:srgbClr val="DF4A26"/>
                </a:solidFill>
                <a:latin typeface="Ainslie-ConDem"/>
                <a:ea typeface="+mj-ea"/>
                <a:cs typeface="Ainslie-ConDem"/>
              </a:defRPr>
            </a:lvl1pPr>
          </a:lstStyle>
          <a:p>
            <a:pPr marL="7620" algn="ctr" defTabSz="914400"/>
            <a:r>
              <a:rPr lang="en-GB" sz="3600" kern="0" spc="175" dirty="0">
                <a:solidFill>
                  <a:schemeClr val="bg1"/>
                </a:solidFill>
                <a:latin typeface="Andes Bold" panose="02000000000000000000" pitchFamily="50" charset="0"/>
                <a:cs typeface="Andes"/>
              </a:rPr>
              <a:t>The bottom line</a:t>
            </a:r>
            <a:endParaRPr lang="en-US" sz="3600" kern="0" spc="175" dirty="0">
              <a:solidFill>
                <a:schemeClr val="bg1"/>
              </a:solidFill>
              <a:latin typeface="Andes Bold" panose="02000000000000000000" pitchFamily="50" charset="0"/>
              <a:cs typeface="Andes"/>
            </a:endParaRPr>
          </a:p>
        </p:txBody>
      </p:sp>
    </p:spTree>
    <p:extLst>
      <p:ext uri="{BB962C8B-B14F-4D97-AF65-F5344CB8AC3E}">
        <p14:creationId xmlns:p14="http://schemas.microsoft.com/office/powerpoint/2010/main" val="248331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5" name="Rectangle 4"/>
          <p:cNvSpPr/>
          <p:nvPr/>
        </p:nvSpPr>
        <p:spPr>
          <a:xfrm>
            <a:off x="0" y="2743682"/>
            <a:ext cx="9144000" cy="1519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 Placeholder 13"/>
          <p:cNvSpPr txBox="1">
            <a:spLocks/>
          </p:cNvSpPr>
          <p:nvPr/>
        </p:nvSpPr>
        <p:spPr>
          <a:xfrm>
            <a:off x="685801" y="3074088"/>
            <a:ext cx="3962400" cy="2793312"/>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C00000"/>
                </a:solidFill>
                <a:effectLst/>
                <a:uLnTx/>
                <a:uFillTx/>
                <a:latin typeface="Calibri"/>
                <a:ea typeface="+mn-ea"/>
                <a:cs typeface="+mn-cs"/>
              </a:rPr>
              <a:t>Main Theme: </a:t>
            </a:r>
          </a:p>
          <a:p>
            <a:pPr defTabSz="914400"/>
            <a:r>
              <a:rPr lang="en-US" sz="3600" b="1" i="1" kern="0" dirty="0"/>
              <a:t>Recovery Amid Uncertainty</a:t>
            </a:r>
          </a:p>
        </p:txBody>
      </p:sp>
      <p:sp>
        <p:nvSpPr>
          <p:cNvPr id="8" name="Text Placeholder 13">
            <a:extLst>
              <a:ext uri="{FF2B5EF4-FFF2-40B4-BE49-F238E27FC236}">
                <a16:creationId xmlns:a16="http://schemas.microsoft.com/office/drawing/2014/main" id="{675F3302-CCA0-486D-9E50-979CD8B56647}"/>
              </a:ext>
            </a:extLst>
          </p:cNvPr>
          <p:cNvSpPr txBox="1">
            <a:spLocks/>
          </p:cNvSpPr>
          <p:nvPr/>
        </p:nvSpPr>
        <p:spPr>
          <a:xfrm>
            <a:off x="685800" y="876541"/>
            <a:ext cx="7772400" cy="1219200"/>
          </a:xfrm>
          <a:prstGeom prst="rect">
            <a:avLst/>
          </a:prstGeom>
        </p:spPr>
        <p:txBody>
          <a:bodyPr wrap="square" lIns="0" tIns="0" rIns="0" bIns="0">
            <a:noAutofit/>
          </a:bodyPr>
          <a:lstStyle>
            <a:lvl1pPr marL="0" eaLnBrk="1" hangingPunct="1">
              <a:lnSpc>
                <a:spcPct val="100000"/>
              </a:lnSpc>
              <a:defRPr sz="3000" b="0" i="0" cap="none" baseline="0">
                <a:solidFill>
                  <a:schemeClr val="bg1"/>
                </a:solidFill>
                <a:latin typeface="+mn-lt"/>
                <a:ea typeface="+mn-ea"/>
                <a:cs typeface="Andes ExtraLight"/>
              </a:defRPr>
            </a:lvl1pPr>
            <a:lvl2pPr marL="457200" eaLnBrk="1" hangingPunct="1">
              <a:defRPr b="0" i="0">
                <a:latin typeface="Andes ExtraLight"/>
                <a:ea typeface="+mn-ea"/>
                <a:cs typeface="Andes ExtraLight"/>
              </a:defRPr>
            </a:lvl2pPr>
            <a:lvl3pPr marL="914400" eaLnBrk="1" hangingPunct="1">
              <a:defRPr b="0" i="0">
                <a:latin typeface="Andes ExtraLight"/>
                <a:ea typeface="+mn-ea"/>
                <a:cs typeface="Andes ExtraLight"/>
              </a:defRPr>
            </a:lvl3pPr>
            <a:lvl4pPr marL="1371600" eaLnBrk="1" hangingPunct="1">
              <a:defRPr b="0" i="0">
                <a:latin typeface="Andes ExtraLight"/>
                <a:ea typeface="+mn-ea"/>
                <a:cs typeface="Andes ExtraLight"/>
              </a:defRPr>
            </a:lvl4pPr>
            <a:lvl5pPr marL="1828800" eaLnBrk="1" hangingPunct="1">
              <a:defRPr b="0" i="0">
                <a:latin typeface="Andes ExtraLight"/>
                <a:ea typeface="+mn-ea"/>
                <a:cs typeface="Andes ExtraLight"/>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a:ln>
                  <a:noFill/>
                </a:ln>
                <a:solidFill>
                  <a:srgbClr val="C00000"/>
                </a:solidFill>
                <a:effectLst/>
                <a:uLnTx/>
                <a:uFillTx/>
                <a:latin typeface="Calibri"/>
                <a:ea typeface="+mn-ea"/>
              </a:rPr>
              <a:t>JULY 2019 PAPUA NEW GUINEA ECONOMIC UPDATE</a:t>
            </a:r>
            <a:endParaRPr kumimoji="0" lang="en-US" sz="4200" b="1" i="1" u="none" strike="noStrike" kern="0" cap="none" spc="0" normalizeH="0" baseline="0" noProof="0" dirty="0">
              <a:ln>
                <a:noFill/>
              </a:ln>
              <a:solidFill>
                <a:srgbClr val="C00000"/>
              </a:solidFill>
              <a:effectLst/>
              <a:uLnTx/>
              <a:uFillTx/>
              <a:latin typeface="Calibri"/>
              <a:ea typeface="+mn-ea"/>
            </a:endParaRPr>
          </a:p>
        </p:txBody>
      </p:sp>
      <p:pic>
        <p:nvPicPr>
          <p:cNvPr id="6" name="Picture 5">
            <a:extLst>
              <a:ext uri="{FF2B5EF4-FFF2-40B4-BE49-F238E27FC236}">
                <a16:creationId xmlns:a16="http://schemas.microsoft.com/office/drawing/2014/main" id="{B7947BFF-749F-4A43-A3C4-AA31DF1D0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072252"/>
            <a:ext cx="4651766" cy="3072329"/>
          </a:xfrm>
          <a:prstGeom prst="rect">
            <a:avLst/>
          </a:prstGeom>
        </p:spPr>
      </p:pic>
    </p:spTree>
    <p:extLst>
      <p:ext uri="{BB962C8B-B14F-4D97-AF65-F5344CB8AC3E}">
        <p14:creationId xmlns:p14="http://schemas.microsoft.com/office/powerpoint/2010/main" val="3746251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A9C35B-1CDA-4512-BD0C-1A49BC8C9D1B}"/>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56972" y="0"/>
            <a:ext cx="8816640" cy="1107996"/>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600" kern="0" spc="175" dirty="0">
                <a:solidFill>
                  <a:schemeClr val="bg1"/>
                </a:solidFill>
                <a:latin typeface="Andes Bold" panose="02000000000000000000" pitchFamily="50" charset="0"/>
                <a:cs typeface="Andes"/>
              </a:rPr>
              <a:t>Key Messages: </a:t>
            </a:r>
          </a:p>
          <a:p>
            <a:pPr marL="7620" algn="ctr" defTabSz="914400"/>
            <a:r>
              <a:rPr lang="en-US" sz="3600" i="1" kern="0" spc="175" dirty="0">
                <a:solidFill>
                  <a:schemeClr val="bg1"/>
                </a:solidFill>
                <a:latin typeface="Andes Bold" panose="02000000000000000000" pitchFamily="50" charset="0"/>
                <a:cs typeface="Andes"/>
              </a:rPr>
              <a:t>Recovery Amid Uncertainty</a:t>
            </a:r>
            <a:endParaRPr lang="en-US" sz="3600" kern="0" spc="175" dirty="0">
              <a:solidFill>
                <a:schemeClr val="bg1"/>
              </a:solidFill>
              <a:latin typeface="Andes Bold" panose="02000000000000000000" pitchFamily="50" charset="0"/>
              <a:cs typeface="Andes"/>
            </a:endParaRP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17" name="Rectangle 16"/>
          <p:cNvSpPr/>
          <p:nvPr/>
        </p:nvSpPr>
        <p:spPr>
          <a:xfrm>
            <a:off x="533400" y="1247276"/>
            <a:ext cx="8001000" cy="5022465"/>
          </a:xfrm>
          <a:prstGeom prst="rect">
            <a:avLst/>
          </a:prstGeom>
        </p:spPr>
        <p:txBody>
          <a:bodyPr wrap="square">
            <a:spAutoFit/>
          </a:bodyPr>
          <a:lstStyle/>
          <a:p>
            <a:pPr marL="342900" indent="-342900" algn="just">
              <a:lnSpc>
                <a:spcPct val="110000"/>
              </a:lnSpc>
              <a:spcAft>
                <a:spcPts val="1200"/>
              </a:spcAft>
              <a:buFont typeface="Arial" charset="0"/>
              <a:buChar char="•"/>
            </a:pPr>
            <a:r>
              <a:rPr lang="en-US" sz="2500" dirty="0">
                <a:latin typeface="Helvetica"/>
                <a:cs typeface="Helvetica"/>
              </a:rPr>
              <a:t>Papua New Guinea’s economy has started recovering; its growth </a:t>
            </a:r>
            <a:r>
              <a:rPr lang="en-US" sz="2500" b="1" dirty="0">
                <a:latin typeface="Helvetica"/>
                <a:cs typeface="Helvetica"/>
              </a:rPr>
              <a:t>outlook remains positive but fragile </a:t>
            </a:r>
            <a:r>
              <a:rPr lang="en-US" sz="2500" dirty="0">
                <a:latin typeface="Helvetica"/>
                <a:cs typeface="Helvetica"/>
              </a:rPr>
              <a:t>due to rising economic uncertainties. </a:t>
            </a:r>
          </a:p>
          <a:p>
            <a:pPr marL="342900" indent="-342900" algn="just">
              <a:lnSpc>
                <a:spcPct val="110000"/>
              </a:lnSpc>
              <a:spcAft>
                <a:spcPts val="1200"/>
              </a:spcAft>
              <a:buFont typeface="Arial" charset="0"/>
              <a:buChar char="•"/>
            </a:pPr>
            <a:r>
              <a:rPr lang="en-US" sz="2500" b="1" dirty="0">
                <a:latin typeface="Helvetica"/>
                <a:cs typeface="Helvetica"/>
              </a:rPr>
              <a:t>Economic uncertainties </a:t>
            </a:r>
            <a:r>
              <a:rPr lang="en-US" sz="2500" dirty="0">
                <a:latin typeface="Helvetica"/>
                <a:cs typeface="Helvetica"/>
              </a:rPr>
              <a:t>are ranging from the domestic political economy to the recent escalation of trade tensions between the United States and China. </a:t>
            </a:r>
          </a:p>
          <a:p>
            <a:pPr marL="342900" indent="-342900" algn="just">
              <a:lnSpc>
                <a:spcPct val="110000"/>
              </a:lnSpc>
              <a:spcAft>
                <a:spcPts val="1200"/>
              </a:spcAft>
              <a:buFont typeface="Arial" charset="0"/>
              <a:buChar char="•"/>
            </a:pPr>
            <a:r>
              <a:rPr lang="en-US" sz="2500" dirty="0">
                <a:latin typeface="Helvetica"/>
                <a:cs typeface="Helvetica"/>
              </a:rPr>
              <a:t>To mitigate downside risks and better weather external shocks, the </a:t>
            </a:r>
            <a:r>
              <a:rPr lang="en-US" sz="2500" b="1" dirty="0">
                <a:latin typeface="Helvetica"/>
                <a:cs typeface="Helvetica"/>
              </a:rPr>
              <a:t>government should adjust its macroeconomic policy and focus on structural transformation </a:t>
            </a:r>
            <a:r>
              <a:rPr lang="en-US" sz="2500" dirty="0">
                <a:latin typeface="Helvetica"/>
                <a:cs typeface="Helvetica"/>
              </a:rPr>
              <a:t>of the economy. </a:t>
            </a:r>
          </a:p>
        </p:txBody>
      </p:sp>
    </p:spTree>
    <p:extLst>
      <p:ext uri="{BB962C8B-B14F-4D97-AF65-F5344CB8AC3E}">
        <p14:creationId xmlns:p14="http://schemas.microsoft.com/office/powerpoint/2010/main" val="124219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7DE883-AD99-43A8-82CC-44A6244DE05C}"/>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0" y="57805"/>
            <a:ext cx="914400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200" kern="0" spc="175" dirty="0">
                <a:solidFill>
                  <a:schemeClr val="bg1"/>
                </a:solidFill>
                <a:latin typeface="Andes Bold" panose="02000000000000000000" pitchFamily="50" charset="0"/>
                <a:cs typeface="Andes"/>
              </a:rPr>
              <a:t>After a series of external shocks, growth bottomed out and started recovering</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15" name="TextBox 1"/>
          <p:cNvSpPr txBox="1"/>
          <p:nvPr/>
        </p:nvSpPr>
        <p:spPr>
          <a:xfrm>
            <a:off x="4800602" y="1228957"/>
            <a:ext cx="4343397" cy="10668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2200" b="1" dirty="0">
                <a:solidFill>
                  <a:srgbClr val="FF0000"/>
                </a:solidFill>
              </a:rPr>
              <a:t>FX borrowing helped to build up reserves and address FX issues</a:t>
            </a:r>
          </a:p>
          <a:p>
            <a:pPr algn="ctr"/>
            <a:r>
              <a:rPr lang="en-US" sz="1800" b="1" i="1" dirty="0"/>
              <a:t>US$ millions</a:t>
            </a:r>
          </a:p>
        </p:txBody>
      </p:sp>
      <p:sp>
        <p:nvSpPr>
          <p:cNvPr id="13" name="TextBox 1"/>
          <p:cNvSpPr txBox="1"/>
          <p:nvPr/>
        </p:nvSpPr>
        <p:spPr>
          <a:xfrm>
            <a:off x="1" y="1305157"/>
            <a:ext cx="4571999" cy="9808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2200" b="1" dirty="0">
                <a:solidFill>
                  <a:srgbClr val="FF0000"/>
                </a:solidFill>
              </a:rPr>
              <a:t>A rebound in extractive-sector production is driving the recovery</a:t>
            </a:r>
          </a:p>
          <a:p>
            <a:pPr algn="ctr"/>
            <a:r>
              <a:rPr lang="en-US" sz="1800" b="1" i="1" dirty="0"/>
              <a:t>Annual percent change in real GDP </a:t>
            </a:r>
          </a:p>
        </p:txBody>
      </p:sp>
      <p:pic>
        <p:nvPicPr>
          <p:cNvPr id="2" name="Picture 1">
            <a:extLst>
              <a:ext uri="{FF2B5EF4-FFF2-40B4-BE49-F238E27FC236}">
                <a16:creationId xmlns:a16="http://schemas.microsoft.com/office/drawing/2014/main" id="{460B70E0-F06E-4E64-B327-682E81928755}"/>
              </a:ext>
            </a:extLst>
          </p:cNvPr>
          <p:cNvPicPr>
            <a:picLocks noChangeAspect="1"/>
          </p:cNvPicPr>
          <p:nvPr/>
        </p:nvPicPr>
        <p:blipFill>
          <a:blip r:embed="rId4"/>
          <a:stretch>
            <a:fillRect/>
          </a:stretch>
        </p:blipFill>
        <p:spPr>
          <a:xfrm>
            <a:off x="203793" y="2374070"/>
            <a:ext cx="4368208" cy="3650808"/>
          </a:xfrm>
          <a:prstGeom prst="rect">
            <a:avLst/>
          </a:prstGeom>
        </p:spPr>
      </p:pic>
      <p:pic>
        <p:nvPicPr>
          <p:cNvPr id="5" name="Picture 4">
            <a:extLst>
              <a:ext uri="{FF2B5EF4-FFF2-40B4-BE49-F238E27FC236}">
                <a16:creationId xmlns:a16="http://schemas.microsoft.com/office/drawing/2014/main" id="{D968C2ED-BF6E-469B-A8CC-DDE4B6A4B0C8}"/>
              </a:ext>
            </a:extLst>
          </p:cNvPr>
          <p:cNvPicPr>
            <a:picLocks noChangeAspect="1"/>
          </p:cNvPicPr>
          <p:nvPr/>
        </p:nvPicPr>
        <p:blipFill>
          <a:blip r:embed="rId5"/>
          <a:stretch>
            <a:fillRect/>
          </a:stretch>
        </p:blipFill>
        <p:spPr>
          <a:xfrm>
            <a:off x="4649118" y="2457913"/>
            <a:ext cx="4457543" cy="3609350"/>
          </a:xfrm>
          <a:prstGeom prst="rect">
            <a:avLst/>
          </a:prstGeom>
        </p:spPr>
      </p:pic>
      <p:cxnSp>
        <p:nvCxnSpPr>
          <p:cNvPr id="16" name="Straight Arrow Connector 15">
            <a:extLst>
              <a:ext uri="{FF2B5EF4-FFF2-40B4-BE49-F238E27FC236}">
                <a16:creationId xmlns:a16="http://schemas.microsoft.com/office/drawing/2014/main" id="{B7B7FEDA-9AE4-4223-B5C4-AA39A4AE2473}"/>
              </a:ext>
            </a:extLst>
          </p:cNvPr>
          <p:cNvCxnSpPr>
            <a:cxnSpLocks/>
          </p:cNvCxnSpPr>
          <p:nvPr/>
        </p:nvCxnSpPr>
        <p:spPr>
          <a:xfrm>
            <a:off x="8001000" y="3124200"/>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39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DF88ED-5629-42B4-BF5D-ACB42112186D}"/>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56972" y="50892"/>
            <a:ext cx="8830056"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200" kern="0" spc="175" dirty="0">
                <a:solidFill>
                  <a:schemeClr val="bg1"/>
                </a:solidFill>
                <a:latin typeface="Andes Bold" panose="02000000000000000000" pitchFamily="50" charset="0"/>
                <a:cs typeface="Andes"/>
              </a:rPr>
              <a:t>The non-extractive economy is </a:t>
            </a:r>
          </a:p>
          <a:p>
            <a:pPr marL="7620" algn="ctr" defTabSz="914400"/>
            <a:r>
              <a:rPr lang="en-US" sz="3200" kern="0" spc="175" dirty="0">
                <a:solidFill>
                  <a:schemeClr val="bg1"/>
                </a:solidFill>
                <a:latin typeface="Andes Bold" panose="02000000000000000000" pitchFamily="50" charset="0"/>
                <a:cs typeface="Andes"/>
              </a:rPr>
              <a:t>not showing a strong performance yet</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13" name="TextBox 1"/>
          <p:cNvSpPr txBox="1"/>
          <p:nvPr/>
        </p:nvSpPr>
        <p:spPr>
          <a:xfrm>
            <a:off x="-4666" y="1567299"/>
            <a:ext cx="4464552" cy="92415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2200" b="1" dirty="0">
                <a:solidFill>
                  <a:srgbClr val="FF0000"/>
                </a:solidFill>
              </a:rPr>
              <a:t>Non-extractive exports continue to decline…</a:t>
            </a:r>
            <a:r>
              <a:rPr lang="en-US" sz="1800" b="1" i="1" dirty="0">
                <a:solidFill>
                  <a:srgbClr val="FF0000"/>
                </a:solidFill>
              </a:rPr>
              <a:t> </a:t>
            </a:r>
          </a:p>
          <a:p>
            <a:pPr algn="ctr"/>
            <a:r>
              <a:rPr lang="en-US" sz="1800" b="1" i="1" dirty="0"/>
              <a:t>US$ millions</a:t>
            </a:r>
          </a:p>
        </p:txBody>
      </p:sp>
      <p:sp>
        <p:nvSpPr>
          <p:cNvPr id="15" name="TextBox 1"/>
          <p:cNvSpPr txBox="1"/>
          <p:nvPr/>
        </p:nvSpPr>
        <p:spPr>
          <a:xfrm>
            <a:off x="4459886" y="1567299"/>
            <a:ext cx="4648200" cy="924157"/>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2200" b="1" dirty="0">
                <a:solidFill>
                  <a:srgbClr val="FF0000"/>
                </a:solidFill>
              </a:rPr>
              <a:t>…and credit to non-extractive businesses continues to stagnate</a:t>
            </a:r>
          </a:p>
          <a:p>
            <a:pPr algn="ctr"/>
            <a:r>
              <a:rPr lang="en-US" sz="1800" b="1" i="1" dirty="0"/>
              <a:t>Kina, millions</a:t>
            </a:r>
          </a:p>
        </p:txBody>
      </p:sp>
      <p:pic>
        <p:nvPicPr>
          <p:cNvPr id="2" name="Picture 1">
            <a:extLst>
              <a:ext uri="{FF2B5EF4-FFF2-40B4-BE49-F238E27FC236}">
                <a16:creationId xmlns:a16="http://schemas.microsoft.com/office/drawing/2014/main" id="{F9DFFC24-1793-4410-9054-0E201490C51A}"/>
              </a:ext>
            </a:extLst>
          </p:cNvPr>
          <p:cNvPicPr>
            <a:picLocks noChangeAspect="1"/>
          </p:cNvPicPr>
          <p:nvPr/>
        </p:nvPicPr>
        <p:blipFill>
          <a:blip r:embed="rId4"/>
          <a:stretch>
            <a:fillRect/>
          </a:stretch>
        </p:blipFill>
        <p:spPr>
          <a:xfrm>
            <a:off x="-4666" y="2677723"/>
            <a:ext cx="4698628" cy="3723560"/>
          </a:xfrm>
          <a:prstGeom prst="rect">
            <a:avLst/>
          </a:prstGeom>
        </p:spPr>
      </p:pic>
      <p:pic>
        <p:nvPicPr>
          <p:cNvPr id="3" name="Picture 2">
            <a:extLst>
              <a:ext uri="{FF2B5EF4-FFF2-40B4-BE49-F238E27FC236}">
                <a16:creationId xmlns:a16="http://schemas.microsoft.com/office/drawing/2014/main" id="{D18E2877-4565-4050-81D2-3BD86101C859}"/>
              </a:ext>
            </a:extLst>
          </p:cNvPr>
          <p:cNvPicPr>
            <a:picLocks noChangeAspect="1"/>
          </p:cNvPicPr>
          <p:nvPr/>
        </p:nvPicPr>
        <p:blipFill>
          <a:blip r:embed="rId5"/>
          <a:stretch>
            <a:fillRect/>
          </a:stretch>
        </p:blipFill>
        <p:spPr>
          <a:xfrm>
            <a:off x="4461821" y="2718918"/>
            <a:ext cx="4648200" cy="3682365"/>
          </a:xfrm>
          <a:prstGeom prst="rect">
            <a:avLst/>
          </a:prstGeom>
        </p:spPr>
      </p:pic>
    </p:spTree>
    <p:extLst>
      <p:ext uri="{BB962C8B-B14F-4D97-AF65-F5344CB8AC3E}">
        <p14:creationId xmlns:p14="http://schemas.microsoft.com/office/powerpoint/2010/main" val="23467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7816892-9558-493C-A8D9-5D5AAE410542}"/>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63680" y="81914"/>
            <a:ext cx="881664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200" kern="0" spc="175" dirty="0">
                <a:solidFill>
                  <a:schemeClr val="bg1"/>
                </a:solidFill>
                <a:latin typeface="Andes Bold" panose="02000000000000000000" pitchFamily="50" charset="0"/>
                <a:cs typeface="Andes"/>
              </a:rPr>
              <a:t>Inflation remains low, </a:t>
            </a:r>
          </a:p>
          <a:p>
            <a:pPr marL="7620" algn="ctr" defTabSz="914400"/>
            <a:r>
              <a:rPr lang="en-US" sz="3200" kern="0" spc="175" dirty="0">
                <a:solidFill>
                  <a:schemeClr val="bg1"/>
                </a:solidFill>
                <a:latin typeface="Andes Bold" panose="02000000000000000000" pitchFamily="50" charset="0"/>
                <a:cs typeface="Andes"/>
              </a:rPr>
              <a:t> Kina depreciation has slowed</a:t>
            </a:r>
          </a:p>
        </p:txBody>
      </p:sp>
      <p:sp>
        <p:nvSpPr>
          <p:cNvPr id="11" name="Rectangle 10"/>
          <p:cNvSpPr/>
          <p:nvPr/>
        </p:nvSpPr>
        <p:spPr>
          <a:xfrm>
            <a:off x="0" y="64008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13" name="TextBox 1"/>
          <p:cNvSpPr txBox="1"/>
          <p:nvPr/>
        </p:nvSpPr>
        <p:spPr>
          <a:xfrm>
            <a:off x="-4590" y="1443377"/>
            <a:ext cx="4316983" cy="99687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b="1" dirty="0">
                <a:solidFill>
                  <a:srgbClr val="FF0000"/>
                </a:solidFill>
              </a:rPr>
              <a:t>Inflation remains relatively low at </a:t>
            </a:r>
          </a:p>
          <a:p>
            <a:pPr algn="ctr">
              <a:spcAft>
                <a:spcPts val="600"/>
              </a:spcAft>
            </a:pPr>
            <a:r>
              <a:rPr lang="en-US" sz="2200" b="1" dirty="0">
                <a:solidFill>
                  <a:srgbClr val="FF0000"/>
                </a:solidFill>
              </a:rPr>
              <a:t>4.5 percent in Q1-2019…</a:t>
            </a:r>
          </a:p>
          <a:p>
            <a:pPr algn="ctr"/>
            <a:r>
              <a:rPr lang="en-US" sz="1800" b="1" i="1" dirty="0"/>
              <a:t>Percent change</a:t>
            </a:r>
          </a:p>
        </p:txBody>
      </p:sp>
      <p:sp>
        <p:nvSpPr>
          <p:cNvPr id="12" name="TextBox 1">
            <a:extLst>
              <a:ext uri="{FF2B5EF4-FFF2-40B4-BE49-F238E27FC236}">
                <a16:creationId xmlns:a16="http://schemas.microsoft.com/office/drawing/2014/main" id="{AC526B10-EBBD-4A75-B8FE-BC6323F2DB8D}"/>
              </a:ext>
            </a:extLst>
          </p:cNvPr>
          <p:cNvSpPr txBox="1"/>
          <p:nvPr/>
        </p:nvSpPr>
        <p:spPr>
          <a:xfrm>
            <a:off x="4600460" y="1470735"/>
            <a:ext cx="4495799" cy="988028"/>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2200" b="1" dirty="0">
                <a:solidFill>
                  <a:srgbClr val="FF0000"/>
                </a:solidFill>
              </a:rPr>
              <a:t>…perhaps allowing a faster rate of Kina depreciation</a:t>
            </a:r>
          </a:p>
          <a:p>
            <a:pPr algn="ctr"/>
            <a:r>
              <a:rPr lang="en-US" sz="1800" b="1" i="1" dirty="0"/>
              <a:t>Percent change, US$/PGK</a:t>
            </a:r>
          </a:p>
        </p:txBody>
      </p:sp>
      <p:pic>
        <p:nvPicPr>
          <p:cNvPr id="2" name="Picture 1">
            <a:extLst>
              <a:ext uri="{FF2B5EF4-FFF2-40B4-BE49-F238E27FC236}">
                <a16:creationId xmlns:a16="http://schemas.microsoft.com/office/drawing/2014/main" id="{CD9591EC-7C7F-4BC4-9C2D-90100E55CAA2}"/>
              </a:ext>
            </a:extLst>
          </p:cNvPr>
          <p:cNvPicPr>
            <a:picLocks noChangeAspect="1"/>
          </p:cNvPicPr>
          <p:nvPr/>
        </p:nvPicPr>
        <p:blipFill>
          <a:blip r:embed="rId4"/>
          <a:stretch>
            <a:fillRect/>
          </a:stretch>
        </p:blipFill>
        <p:spPr>
          <a:xfrm>
            <a:off x="4633512" y="2476973"/>
            <a:ext cx="4346807" cy="3444515"/>
          </a:xfrm>
          <a:prstGeom prst="rect">
            <a:avLst/>
          </a:prstGeom>
        </p:spPr>
      </p:pic>
      <p:pic>
        <p:nvPicPr>
          <p:cNvPr id="6" name="Picture 5">
            <a:extLst>
              <a:ext uri="{FF2B5EF4-FFF2-40B4-BE49-F238E27FC236}">
                <a16:creationId xmlns:a16="http://schemas.microsoft.com/office/drawing/2014/main" id="{A2363AD4-7785-4595-B6BD-89AB0B2F01D3}"/>
              </a:ext>
            </a:extLst>
          </p:cNvPr>
          <p:cNvPicPr>
            <a:picLocks noChangeAspect="1"/>
          </p:cNvPicPr>
          <p:nvPr/>
        </p:nvPicPr>
        <p:blipFill>
          <a:blip r:embed="rId5"/>
          <a:stretch>
            <a:fillRect/>
          </a:stretch>
        </p:blipFill>
        <p:spPr>
          <a:xfrm>
            <a:off x="156972" y="2624891"/>
            <a:ext cx="4346807" cy="3296597"/>
          </a:xfrm>
          <a:prstGeom prst="rect">
            <a:avLst/>
          </a:prstGeom>
        </p:spPr>
      </p:pic>
    </p:spTree>
    <p:extLst>
      <p:ext uri="{BB962C8B-B14F-4D97-AF65-F5344CB8AC3E}">
        <p14:creationId xmlns:p14="http://schemas.microsoft.com/office/powerpoint/2010/main" val="210432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7DE883-AD99-43A8-82CC-44A6244DE05C}"/>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0" y="57805"/>
            <a:ext cx="914400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200" kern="0" spc="175" dirty="0">
                <a:solidFill>
                  <a:schemeClr val="bg1"/>
                </a:solidFill>
                <a:latin typeface="Andes Bold" panose="02000000000000000000" pitchFamily="50" charset="0"/>
                <a:cs typeface="Andes"/>
              </a:rPr>
              <a:t>The record high current account surplus is being used to service debt obligations</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15" name="TextBox 1"/>
          <p:cNvSpPr txBox="1"/>
          <p:nvPr/>
        </p:nvSpPr>
        <p:spPr>
          <a:xfrm>
            <a:off x="4713402" y="1228957"/>
            <a:ext cx="4430597" cy="10668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2200" b="1" dirty="0">
                <a:solidFill>
                  <a:srgbClr val="FF0000"/>
                </a:solidFill>
              </a:rPr>
              <a:t>Higher export revenues are matched by higher debt servicing outflows</a:t>
            </a:r>
          </a:p>
          <a:p>
            <a:pPr algn="ctr"/>
            <a:r>
              <a:rPr lang="en-US" sz="1800" b="1" i="1" dirty="0"/>
              <a:t>Percent of GDP</a:t>
            </a:r>
          </a:p>
        </p:txBody>
      </p:sp>
      <p:sp>
        <p:nvSpPr>
          <p:cNvPr id="13" name="TextBox 1"/>
          <p:cNvSpPr txBox="1"/>
          <p:nvPr/>
        </p:nvSpPr>
        <p:spPr>
          <a:xfrm>
            <a:off x="1" y="1305157"/>
            <a:ext cx="4571999" cy="9808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600"/>
              </a:spcAft>
            </a:pPr>
            <a:r>
              <a:rPr lang="en-US" sz="2200" b="1" dirty="0">
                <a:solidFill>
                  <a:srgbClr val="FF0000"/>
                </a:solidFill>
              </a:rPr>
              <a:t>Merchandise trade performance continued to be strong</a:t>
            </a:r>
          </a:p>
          <a:p>
            <a:pPr algn="ctr"/>
            <a:r>
              <a:rPr lang="en-US" sz="1800" b="1" i="1" dirty="0"/>
              <a:t>Percent of GDP </a:t>
            </a:r>
          </a:p>
        </p:txBody>
      </p:sp>
      <p:pic>
        <p:nvPicPr>
          <p:cNvPr id="3" name="Picture 2">
            <a:extLst>
              <a:ext uri="{FF2B5EF4-FFF2-40B4-BE49-F238E27FC236}">
                <a16:creationId xmlns:a16="http://schemas.microsoft.com/office/drawing/2014/main" id="{8C425CC5-8A3B-4F87-8690-B18D2A12EA68}"/>
              </a:ext>
            </a:extLst>
          </p:cNvPr>
          <p:cNvPicPr>
            <a:picLocks noChangeAspect="1"/>
          </p:cNvPicPr>
          <p:nvPr/>
        </p:nvPicPr>
        <p:blipFill>
          <a:blip r:embed="rId4"/>
          <a:stretch>
            <a:fillRect/>
          </a:stretch>
        </p:blipFill>
        <p:spPr>
          <a:xfrm>
            <a:off x="-1" y="2479124"/>
            <a:ext cx="9144000" cy="3378857"/>
          </a:xfrm>
          <a:prstGeom prst="rect">
            <a:avLst/>
          </a:prstGeom>
        </p:spPr>
      </p:pic>
    </p:spTree>
    <p:extLst>
      <p:ext uri="{BB962C8B-B14F-4D97-AF65-F5344CB8AC3E}">
        <p14:creationId xmlns:p14="http://schemas.microsoft.com/office/powerpoint/2010/main" val="196342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DF88ED-5629-42B4-BF5D-ACB42112186D}"/>
              </a:ext>
            </a:extLst>
          </p:cNvPr>
          <p:cNvSpPr/>
          <p:nvPr/>
        </p:nvSpPr>
        <p:spPr>
          <a:xfrm>
            <a:off x="0" y="0"/>
            <a:ext cx="9144000" cy="1066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txBox="1">
            <a:spLocks noGrp="1"/>
          </p:cNvSpPr>
          <p:nvPr>
            <p:ph type="title"/>
          </p:nvPr>
        </p:nvSpPr>
        <p:spPr>
          <a:xfrm>
            <a:off x="156972" y="18759"/>
            <a:ext cx="8830056" cy="861774"/>
          </a:xfrm>
          <a:prstGeom prst="rect">
            <a:avLst/>
          </a:prstGeom>
        </p:spPr>
        <p:txBody>
          <a:bodyPr vert="horz" wrap="square" lIns="0" tIns="0" rIns="0" bIns="0" rtlCol="0">
            <a:spAutoFit/>
          </a:bodyPr>
          <a:lstStyle/>
          <a:p>
            <a:pPr marL="7620" algn="ctr">
              <a:lnSpc>
                <a:spcPct val="100000"/>
              </a:lnSpc>
            </a:pPr>
            <a:br>
              <a:rPr lang="en-AU" sz="2800" spc="175" dirty="0">
                <a:solidFill>
                  <a:schemeClr val="tx2">
                    <a:lumMod val="75000"/>
                  </a:schemeClr>
                </a:solidFill>
                <a:latin typeface="Andes Bold" panose="02000000000000000000" pitchFamily="50" charset="0"/>
                <a:cs typeface="Andes"/>
              </a:rPr>
            </a:br>
            <a:endParaRPr sz="2800" dirty="0">
              <a:solidFill>
                <a:schemeClr val="tx2">
                  <a:lumMod val="75000"/>
                </a:schemeClr>
              </a:solidFill>
              <a:latin typeface="Andes Bold" panose="02000000000000000000" pitchFamily="50" charset="0"/>
              <a:cs typeface="Andes"/>
            </a:endParaRPr>
          </a:p>
        </p:txBody>
      </p:sp>
      <p:sp>
        <p:nvSpPr>
          <p:cNvPr id="10" name="object 4"/>
          <p:cNvSpPr txBox="1">
            <a:spLocks/>
          </p:cNvSpPr>
          <p:nvPr/>
        </p:nvSpPr>
        <p:spPr>
          <a:xfrm>
            <a:off x="170388" y="55800"/>
            <a:ext cx="8816640" cy="984885"/>
          </a:xfrm>
          <a:prstGeom prst="rect">
            <a:avLst/>
          </a:prstGeom>
        </p:spPr>
        <p:txBody>
          <a:bodyPr vert="horz" wrap="square" lIns="0" tIns="0" rIns="0" bIns="0" rtlCol="0">
            <a:spAutoFit/>
          </a:bodyPr>
          <a:lstStyle>
            <a:lvl1pPr eaLnBrk="1" hangingPunct="1">
              <a:defRPr sz="3500" b="1" i="0">
                <a:solidFill>
                  <a:srgbClr val="DF4A26"/>
                </a:solidFill>
                <a:latin typeface="Ainslie-ConDem"/>
                <a:ea typeface="+mj-ea"/>
                <a:cs typeface="Ainslie-ConDem"/>
              </a:defRPr>
            </a:lvl1pPr>
          </a:lstStyle>
          <a:p>
            <a:pPr marL="7620" algn="ctr" defTabSz="914400"/>
            <a:r>
              <a:rPr lang="en-US" sz="3200" kern="0" spc="175" dirty="0">
                <a:solidFill>
                  <a:schemeClr val="bg1"/>
                </a:solidFill>
                <a:latin typeface="Andes Bold" panose="02000000000000000000" pitchFamily="50" charset="0"/>
                <a:cs typeface="Andes"/>
              </a:rPr>
              <a:t>The 2018 budget required adjustments due to a legacy of budget arrears accumulated</a:t>
            </a:r>
          </a:p>
        </p:txBody>
      </p:sp>
      <p:sp>
        <p:nvSpPr>
          <p:cNvPr id="11" name="Rectangle 10"/>
          <p:cNvSpPr/>
          <p:nvPr/>
        </p:nvSpPr>
        <p:spPr>
          <a:xfrm>
            <a:off x="0" y="6324600"/>
            <a:ext cx="914400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401283"/>
            <a:ext cx="1893317" cy="370759"/>
          </a:xfrm>
          <a:prstGeom prst="rect">
            <a:avLst/>
          </a:prstGeom>
        </p:spPr>
      </p:pic>
      <p:sp>
        <p:nvSpPr>
          <p:cNvPr id="5" name="Rectangle 4">
            <a:extLst>
              <a:ext uri="{FF2B5EF4-FFF2-40B4-BE49-F238E27FC236}">
                <a16:creationId xmlns:a16="http://schemas.microsoft.com/office/drawing/2014/main" id="{7A276079-63B1-4552-8A64-E20CE42B00CB}"/>
              </a:ext>
            </a:extLst>
          </p:cNvPr>
          <p:cNvSpPr/>
          <p:nvPr/>
        </p:nvSpPr>
        <p:spPr>
          <a:xfrm>
            <a:off x="586741" y="1223774"/>
            <a:ext cx="8377335" cy="430887"/>
          </a:xfrm>
          <a:prstGeom prst="rect">
            <a:avLst/>
          </a:prstGeom>
        </p:spPr>
        <p:txBody>
          <a:bodyPr wrap="square">
            <a:spAutoFit/>
          </a:bodyPr>
          <a:lstStyle/>
          <a:p>
            <a:pPr algn="ctr"/>
            <a:r>
              <a:rPr lang="en-US" sz="2200" b="1" dirty="0">
                <a:solidFill>
                  <a:srgbClr val="FF0000"/>
                </a:solidFill>
              </a:rPr>
              <a:t>Public-sector wage bill issues are being addressed</a:t>
            </a:r>
            <a:endParaRPr lang="en-GB" sz="2200" b="1" dirty="0">
              <a:solidFill>
                <a:srgbClr val="FF0000"/>
              </a:solidFill>
            </a:endParaRPr>
          </a:p>
        </p:txBody>
      </p:sp>
      <p:pic>
        <p:nvPicPr>
          <p:cNvPr id="9" name="Picture 8">
            <a:extLst>
              <a:ext uri="{FF2B5EF4-FFF2-40B4-BE49-F238E27FC236}">
                <a16:creationId xmlns:a16="http://schemas.microsoft.com/office/drawing/2014/main" id="{9D501515-3957-4690-AD57-E366C069D2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5805" y="1840928"/>
            <a:ext cx="8830056" cy="4190999"/>
          </a:xfrm>
          <a:prstGeom prst="rect">
            <a:avLst/>
          </a:prstGeom>
          <a:noFill/>
          <a:ln>
            <a:noFill/>
          </a:ln>
        </p:spPr>
      </p:pic>
    </p:spTree>
    <p:extLst>
      <p:ext uri="{BB962C8B-B14F-4D97-AF65-F5344CB8AC3E}">
        <p14:creationId xmlns:p14="http://schemas.microsoft.com/office/powerpoint/2010/main" val="3288656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3CB2B0CA-9154-41F3-9812-622B725A9E69}" vid="{19058E2B-4C2D-4344-AB7E-151D2EAF6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D135C35F46F242ABD78D63C2151323" ma:contentTypeVersion="13" ma:contentTypeDescription="Create a new document." ma:contentTypeScope="" ma:versionID="e0011690ea306c01439ab2d65b6483c3">
  <xsd:schema xmlns:xsd="http://www.w3.org/2001/XMLSchema" xmlns:xs="http://www.w3.org/2001/XMLSchema" xmlns:p="http://schemas.microsoft.com/office/2006/metadata/properties" xmlns:ns3="0c867391-8214-4b58-86b3-de07547409f9" xmlns:ns4="fddef6a8-5936-4909-96e0-2ad7a6b1720b" targetNamespace="http://schemas.microsoft.com/office/2006/metadata/properties" ma:root="true" ma:fieldsID="9cf1424b35ac448b9980bd67e53dc635" ns3:_="" ns4:_="">
    <xsd:import namespace="0c867391-8214-4b58-86b3-de07547409f9"/>
    <xsd:import namespace="fddef6a8-5936-4909-96e0-2ad7a6b172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7391-8214-4b58-86b3-de07547409f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ef6a8-5936-4909-96e0-2ad7a6b172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EA2C2A-486A-4A45-8C3B-1BFAE530B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7391-8214-4b58-86b3-de07547409f9"/>
    <ds:schemaRef ds:uri="fddef6a8-5936-4909-96e0-2ad7a6b17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FACD33-3E77-454C-B256-CC1C0D40E100}">
  <ds:schemaRefs>
    <ds:schemaRef ds:uri="http://schemas.microsoft.com/sharepoint/v3/contenttype/forms"/>
  </ds:schemaRefs>
</ds:datastoreItem>
</file>

<file path=customXml/itemProps3.xml><?xml version="1.0" encoding="utf-8"?>
<ds:datastoreItem xmlns:ds="http://schemas.openxmlformats.org/officeDocument/2006/customXml" ds:itemID="{7EB35125-1F68-40D3-9EA6-37D4D5D0613C}">
  <ds:schemaRefs>
    <ds:schemaRef ds:uri="fddef6a8-5936-4909-96e0-2ad7a6b1720b"/>
    <ds:schemaRef ds:uri="http://purl.org/dc/elements/1.1/"/>
    <ds:schemaRef ds:uri="http://purl.org/dc/dcmitype/"/>
    <ds:schemaRef ds:uri="http://schemas.microsoft.com/office/2006/documentManagement/types"/>
    <ds:schemaRef ds:uri="http://schemas.microsoft.com/office/infopath/2007/PartnerControls"/>
    <ds:schemaRef ds:uri="0c867391-8214-4b58-86b3-de07547409f9"/>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170207 WB PowerPoint template 2017</Template>
  <TotalTime>13329</TotalTime>
  <Words>2133</Words>
  <Application>Microsoft Office PowerPoint</Application>
  <PresentationFormat>On-screen Show (4:3)</PresentationFormat>
  <Paragraphs>180</Paragraphs>
  <Slides>24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Ainslie-ConDem</vt:lpstr>
      <vt:lpstr>Andes</vt:lpstr>
      <vt:lpstr>Andes Bold</vt:lpstr>
      <vt:lpstr>Andes ExtraLight</vt:lpstr>
      <vt:lpstr>Arial</vt:lpstr>
      <vt:lpstr>Calibri</vt:lpstr>
      <vt:lpstr>Helvetica</vt:lpstr>
      <vt:lpstr>Wingdings</vt:lpstr>
      <vt:lpstr>Office Theme</vt:lpstr>
      <vt:lpstr>PowerPoint Presentation</vt:lpstr>
      <vt:lpstr> </vt:lpstr>
      <vt:lpstr>PowerPoint Presentation</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isarsenov@worldbank.org</dc:creator>
  <cp:lastModifiedBy>Ilyas Sarsenov</cp:lastModifiedBy>
  <cp:revision>558</cp:revision>
  <cp:lastPrinted>2019-02-05T06:30:24Z</cp:lastPrinted>
  <dcterms:created xsi:type="dcterms:W3CDTF">2017-09-26T05:21:05Z</dcterms:created>
  <dcterms:modified xsi:type="dcterms:W3CDTF">2019-08-15T23:51:09Z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2015-11-02T00:00:00Z</vt:filetime>
  </property>
  <property fmtid="{D5CDD505-2E9C-101B-9397-08002B2CF9AE}" pid="3" name="Creator">
    <vt:lpwstr>Adobe InDesign CS6 (Macintosh)</vt:lpwstr>
  </property>
  <property fmtid="{D5CDD505-2E9C-101B-9397-08002B2CF9AE}" pid="4" name="LastSaved">
    <vt:filetime>2015-11-01T00:00:00Z</vt:filetime>
  </property>
  <property fmtid="{D5CDD505-2E9C-101B-9397-08002B2CF9AE}" pid="5" name="ContentTypeId">
    <vt:lpwstr>0x01010000D135C35F46F242ABD78D63C2151323</vt:lpwstr>
  </property>
</Properties>
</file>