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358" r:id="rId2"/>
    <p:sldId id="361" r:id="rId3"/>
    <p:sldId id="362" r:id="rId4"/>
    <p:sldId id="363" r:id="rId5"/>
    <p:sldId id="365" r:id="rId6"/>
    <p:sldId id="366" r:id="rId7"/>
    <p:sldId id="367" r:id="rId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58" autoAdjust="0"/>
    <p:restoredTop sz="81145" autoAdjust="0"/>
  </p:normalViewPr>
  <p:slideViewPr>
    <p:cSldViewPr snapToGrid="0" snapToObjects="1">
      <p:cViewPr>
        <p:scale>
          <a:sx n="150" d="100"/>
          <a:sy n="150" d="100"/>
        </p:scale>
        <p:origin x="-1184" y="-120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2C2D51-19BC-A948-AC3A-A5B8B49F4098}" type="datetimeFigureOut">
              <a:rPr lang="en-US" smtClean="0"/>
              <a:t>18/8/19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B91076-395F-DA47-B805-C2F251ED9113}" type="slidenum">
              <a:rPr lang="en-US" smtClean="0"/>
              <a:t>‹#›</a:t>
            </a:fld>
            <a:endParaRPr lang="en-US"/>
          </a:p>
        </p:txBody>
      </p:sp>
    </p:spTree>
    <p:extLst>
      <p:ext uri="{BB962C8B-B14F-4D97-AF65-F5344CB8AC3E}">
        <p14:creationId xmlns:p14="http://schemas.microsoft.com/office/powerpoint/2010/main" val="31241833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8B91076-395F-DA47-B805-C2F251ED9113}" type="slidenum">
              <a:rPr lang="en-US" smtClean="0"/>
              <a:t>1</a:t>
            </a:fld>
            <a:endParaRPr lang="en-US"/>
          </a:p>
        </p:txBody>
      </p:sp>
    </p:spTree>
    <p:extLst>
      <p:ext uri="{BB962C8B-B14F-4D97-AF65-F5344CB8AC3E}">
        <p14:creationId xmlns:p14="http://schemas.microsoft.com/office/powerpoint/2010/main" val="3065086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Profits patchy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Twelve months ago, when we asked the CEOs what their profit expectations were for 2018, they were cautiously optimistic. About two-thirds were positive: half thought profits would ‘somewhat’ exceed the levels of 2017 and 15 per cent expected that they would be up ‘substantially’.</a:t>
            </a:r>
          </a:p>
          <a:p>
            <a:r>
              <a:rPr lang="en-US" sz="1200" b="0" i="0" u="none" strike="noStrike" kern="1200" baseline="0" dirty="0" smtClean="0">
                <a:solidFill>
                  <a:schemeClr val="tx1"/>
                </a:solidFill>
                <a:latin typeface="+mn-lt"/>
                <a:ea typeface="+mn-ea"/>
                <a:cs typeface="+mn-cs"/>
              </a:rPr>
              <a:t>A year on and those expectations were broadly met.</a:t>
            </a:r>
          </a:p>
          <a:p>
            <a:r>
              <a:rPr lang="en-US" sz="1200" b="0" i="0" u="none" strike="noStrike" kern="1200" baseline="0" dirty="0" smtClean="0">
                <a:solidFill>
                  <a:schemeClr val="tx1"/>
                </a:solidFill>
                <a:latin typeface="+mn-lt"/>
                <a:ea typeface="+mn-ea"/>
                <a:cs typeface="+mn-cs"/>
              </a:rPr>
              <a:t>More than half (56.7 per cent) said their performance was better than expected, with 10 per cent saying profits were up substantially (although this figure was down on the 15 per cent the year before). The number of respondents who said profits slightly exceeded expectations (46.7 per cent) was just over double the level in the previous year.</a:t>
            </a:r>
          </a:p>
          <a:p>
            <a:r>
              <a:rPr lang="en-US" sz="1200" b="0" i="0" u="none" strike="noStrike" kern="1200" baseline="0" dirty="0" smtClean="0">
                <a:solidFill>
                  <a:schemeClr val="tx1"/>
                </a:solidFill>
                <a:latin typeface="+mn-lt"/>
                <a:ea typeface="+mn-ea"/>
                <a:cs typeface="+mn-cs"/>
              </a:rPr>
              <a:t>Thirty per cent said profits were in line with expectations, up from a quarter the previous year.</a:t>
            </a:r>
          </a:p>
          <a:p>
            <a:r>
              <a:rPr lang="en-US" sz="1200" b="0" i="0" u="none" strike="noStrike" kern="1200" baseline="0" dirty="0" smtClean="0">
                <a:solidFill>
                  <a:schemeClr val="tx1"/>
                </a:solidFill>
                <a:latin typeface="+mn-lt"/>
                <a:ea typeface="+mn-ea"/>
                <a:cs typeface="+mn-cs"/>
              </a:rPr>
              <a:t>On the negative side, 13.3 per cent said they fell slightly short of expectations. Nobody said profits fell substantially short of what was hoped—an improvement on the previous year, when 6.2 per cent were in this category.</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8B91076-395F-DA47-B805-C2F251ED9113}" type="slidenum">
              <a:rPr lang="en-US" smtClean="0"/>
              <a:t>2</a:t>
            </a:fld>
            <a:endParaRPr lang="en-US"/>
          </a:p>
        </p:txBody>
      </p:sp>
    </p:spTree>
    <p:extLst>
      <p:ext uri="{BB962C8B-B14F-4D97-AF65-F5344CB8AC3E}">
        <p14:creationId xmlns:p14="http://schemas.microsoft.com/office/powerpoint/2010/main" val="3065086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What will 2019 bring?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With some signs of economic recovery, it is not surprising that business leaders are reasonably bullish. More than three quarters (76.6 per cent) believe that profits will rise this year, up from 65.6 per cent figure in 2018.</a:t>
            </a:r>
          </a:p>
          <a:p>
            <a:r>
              <a:rPr lang="en-US" sz="1200" b="0" i="0" u="none" strike="noStrike" kern="1200" baseline="0" dirty="0" smtClean="0">
                <a:solidFill>
                  <a:schemeClr val="tx1"/>
                </a:solidFill>
                <a:latin typeface="+mn-lt"/>
                <a:ea typeface="+mn-ea"/>
                <a:cs typeface="+mn-cs"/>
              </a:rPr>
              <a:t>The number of CEOs who expect profits to be substantially up was also higher: 23.3 per cent compared with 15.6 per cent in the previous year.</a:t>
            </a:r>
          </a:p>
          <a:p>
            <a:r>
              <a:rPr lang="en-US" sz="1200" b="0" i="0" u="none" strike="noStrike" kern="1200" baseline="0" dirty="0" smtClean="0">
                <a:solidFill>
                  <a:schemeClr val="tx1"/>
                </a:solidFill>
                <a:latin typeface="+mn-lt"/>
                <a:ea typeface="+mn-ea"/>
                <a:cs typeface="+mn-cs"/>
              </a:rPr>
              <a:t>A tenth believe profits will be worse, while 13.3 per cent believe they will be the same, compared with a quarter in the previous year. Once again, no CEOs expect ‘substantially’ lower profits.</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8B91076-395F-DA47-B805-C2F251ED9113}" type="slidenum">
              <a:rPr lang="en-US" smtClean="0"/>
              <a:t>3</a:t>
            </a:fld>
            <a:endParaRPr lang="en-US"/>
          </a:p>
        </p:txBody>
      </p:sp>
    </p:spTree>
    <p:extLst>
      <p:ext uri="{BB962C8B-B14F-4D97-AF65-F5344CB8AC3E}">
        <p14:creationId xmlns:p14="http://schemas.microsoft.com/office/powerpoint/2010/main" val="3065086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Profits patchy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Twelve months ago, when we asked the CEOs what their profit expectations were for 2018, they were cautiously optimistic. About two-thirds were positive: half thought profits would ‘somewhat’ exceed the levels of 2017 and 15 per cent expected that they would be up ‘substantially’.</a:t>
            </a:r>
          </a:p>
          <a:p>
            <a:r>
              <a:rPr lang="en-US" sz="1200" b="0" i="0" u="none" strike="noStrike" kern="1200" baseline="0" dirty="0" smtClean="0">
                <a:solidFill>
                  <a:schemeClr val="tx1"/>
                </a:solidFill>
                <a:latin typeface="+mn-lt"/>
                <a:ea typeface="+mn-ea"/>
                <a:cs typeface="+mn-cs"/>
              </a:rPr>
              <a:t>A year on and those expectations were broadly met.</a:t>
            </a:r>
          </a:p>
          <a:p>
            <a:r>
              <a:rPr lang="en-US" sz="1200" b="0" i="0" u="none" strike="noStrike" kern="1200" baseline="0" dirty="0" smtClean="0">
                <a:solidFill>
                  <a:schemeClr val="tx1"/>
                </a:solidFill>
                <a:latin typeface="+mn-lt"/>
                <a:ea typeface="+mn-ea"/>
                <a:cs typeface="+mn-cs"/>
              </a:rPr>
              <a:t>More than half (56.7 per cent) said their performance was better than expected, with 10 per cent saying profits were up substantially (although this figure was down on the 15 per cent the year before). The number of respondents who said profits slightly exceeded expectations (46.7 per cent) was just over double the level in the previous year.</a:t>
            </a:r>
          </a:p>
          <a:p>
            <a:r>
              <a:rPr lang="en-US" sz="1200" b="0" i="0" u="none" strike="noStrike" kern="1200" baseline="0" dirty="0" smtClean="0">
                <a:solidFill>
                  <a:schemeClr val="tx1"/>
                </a:solidFill>
                <a:latin typeface="+mn-lt"/>
                <a:ea typeface="+mn-ea"/>
                <a:cs typeface="+mn-cs"/>
              </a:rPr>
              <a:t>Thirty per cent said profits were in line with expectations, up from a quarter the previous year.</a:t>
            </a:r>
          </a:p>
          <a:p>
            <a:r>
              <a:rPr lang="en-US" sz="1200" b="0" i="0" u="none" strike="noStrike" kern="1200" baseline="0" dirty="0" smtClean="0">
                <a:solidFill>
                  <a:schemeClr val="tx1"/>
                </a:solidFill>
                <a:latin typeface="+mn-lt"/>
                <a:ea typeface="+mn-ea"/>
                <a:cs typeface="+mn-cs"/>
              </a:rPr>
              <a:t>On the negative side, 13.3 per cent said they fell slightly short of expectations. Nobody said profits fell substantially short of what was hoped—an improvement on the previous year, when 6.2 per cent were in this category.</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8B91076-395F-DA47-B805-C2F251ED9113}" type="slidenum">
              <a:rPr lang="en-US" smtClean="0"/>
              <a:t>4</a:t>
            </a:fld>
            <a:endParaRPr lang="en-US"/>
          </a:p>
        </p:txBody>
      </p:sp>
    </p:spTree>
    <p:extLst>
      <p:ext uri="{BB962C8B-B14F-4D97-AF65-F5344CB8AC3E}">
        <p14:creationId xmlns:p14="http://schemas.microsoft.com/office/powerpoint/2010/main" val="3065086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Recruitment intentions are more conservative but still positive. More than half (53.3 per cent) expect to increase staffing levels, while 13.3 expect a sharp rise (slightly up from 12.5 per cent per cent in the previous year).</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8B91076-395F-DA47-B805-C2F251ED9113}" type="slidenum">
              <a:rPr lang="en-US" smtClean="0"/>
              <a:t>5</a:t>
            </a:fld>
            <a:endParaRPr lang="en-US"/>
          </a:p>
        </p:txBody>
      </p:sp>
    </p:spTree>
    <p:extLst>
      <p:ext uri="{BB962C8B-B14F-4D97-AF65-F5344CB8AC3E}">
        <p14:creationId xmlns:p14="http://schemas.microsoft.com/office/powerpoint/2010/main" val="3065086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While access to foreign exchange features again as a significant issue faced by PNG’s major businesses, it is </a:t>
            </a:r>
            <a:r>
              <a:rPr lang="en-US" sz="1200" b="0" i="0" u="none" strike="noStrike" kern="1200" baseline="0" dirty="0" err="1" smtClean="0">
                <a:solidFill>
                  <a:schemeClr val="tx1"/>
                </a:solidFill>
                <a:latin typeface="+mn-lt"/>
                <a:ea typeface="+mn-ea"/>
                <a:cs typeface="+mn-cs"/>
              </a:rPr>
              <a:t>superceded</a:t>
            </a:r>
            <a:r>
              <a:rPr lang="en-US" sz="1200" b="0" i="0" u="none" strike="noStrike" kern="1200" baseline="0" dirty="0" smtClean="0">
                <a:solidFill>
                  <a:schemeClr val="tx1"/>
                </a:solidFill>
                <a:latin typeface="+mn-lt"/>
                <a:ea typeface="+mn-ea"/>
                <a:cs typeface="+mn-cs"/>
              </a:rPr>
              <a:t> in this year’s survey by unreliable telecommunications, which is listed as the top impediment for the first time in eight years of our survey. It also implies that the Coral Sea Cable System, to be introduced in early 2020, will have a big impact on business in PNG. Foreign exchange is nominated by 63.34 per cent of respondents as a first order issue, down from 71 per cent in the previous year. It is considered ‘mission critical’ by 36.7 per cent of respondents, down from 41.9 per cent in the previous </a:t>
            </a:r>
            <a:r>
              <a:rPr lang="en-US" sz="1200" b="0" i="0" u="none" strike="noStrike" kern="1200" baseline="0" smtClean="0">
                <a:solidFill>
                  <a:schemeClr val="tx1"/>
                </a:solidFill>
                <a:latin typeface="+mn-lt"/>
                <a:ea typeface="+mn-ea"/>
                <a:cs typeface="+mn-cs"/>
              </a:rPr>
              <a:t>year.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Unreliable telecommunications was rated even higher than foreign exchange, with 83.4 per cent ranking it as a first order issue and 36.7 per cent saying it was ‘mission critical’. Other issues considered mission critical are: shortage of expertise and skills (30 per cent, up from 22.6 per cent the previous year), security and law and order (23.3 per cent, up from 9.7 per cent the previous year), and lack of government capacity (16.7 per cent, down from 22.6 per cent).</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8B91076-395F-DA47-B805-C2F251ED9113}" type="slidenum">
              <a:rPr lang="en-US" smtClean="0"/>
              <a:t>6</a:t>
            </a:fld>
            <a:endParaRPr lang="en-US"/>
          </a:p>
        </p:txBody>
      </p:sp>
    </p:spTree>
    <p:extLst>
      <p:ext uri="{BB962C8B-B14F-4D97-AF65-F5344CB8AC3E}">
        <p14:creationId xmlns:p14="http://schemas.microsoft.com/office/powerpoint/2010/main" val="3065086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8B91076-395F-DA47-B805-C2F251ED9113}" type="slidenum">
              <a:rPr lang="en-US" smtClean="0"/>
              <a:t>7</a:t>
            </a:fld>
            <a:endParaRPr lang="en-US"/>
          </a:p>
        </p:txBody>
      </p:sp>
    </p:spTree>
    <p:extLst>
      <p:ext uri="{BB962C8B-B14F-4D97-AF65-F5344CB8AC3E}">
        <p14:creationId xmlns:p14="http://schemas.microsoft.com/office/powerpoint/2010/main" val="3065086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DA37586B-9A21-994E-940A-A09739B2AA31}" type="datetimeFigureOut">
              <a:rPr lang="en-US" smtClean="0"/>
              <a:t>18/8/19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EADBB-262A-EC43-BE05-E8A28077F529}" type="slidenum">
              <a:rPr lang="en-US" smtClean="0"/>
              <a:t>‹#›</a:t>
            </a:fld>
            <a:endParaRPr lang="en-US"/>
          </a:p>
        </p:txBody>
      </p:sp>
    </p:spTree>
    <p:extLst>
      <p:ext uri="{BB962C8B-B14F-4D97-AF65-F5344CB8AC3E}">
        <p14:creationId xmlns:p14="http://schemas.microsoft.com/office/powerpoint/2010/main" val="191538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DA37586B-9A21-994E-940A-A09739B2AA31}" type="datetimeFigureOut">
              <a:rPr lang="en-US" smtClean="0"/>
              <a:t>18/8/19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EADBB-262A-EC43-BE05-E8A28077F529}" type="slidenum">
              <a:rPr lang="en-US" smtClean="0"/>
              <a:t>‹#›</a:t>
            </a:fld>
            <a:endParaRPr lang="en-US"/>
          </a:p>
        </p:txBody>
      </p:sp>
    </p:spTree>
    <p:extLst>
      <p:ext uri="{BB962C8B-B14F-4D97-AF65-F5344CB8AC3E}">
        <p14:creationId xmlns:p14="http://schemas.microsoft.com/office/powerpoint/2010/main" val="983006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DA37586B-9A21-994E-940A-A09739B2AA31}" type="datetimeFigureOut">
              <a:rPr lang="en-US" smtClean="0"/>
              <a:t>18/8/19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EADBB-262A-EC43-BE05-E8A28077F529}" type="slidenum">
              <a:rPr lang="en-US" smtClean="0"/>
              <a:t>‹#›</a:t>
            </a:fld>
            <a:endParaRPr lang="en-US"/>
          </a:p>
        </p:txBody>
      </p:sp>
    </p:spTree>
    <p:extLst>
      <p:ext uri="{BB962C8B-B14F-4D97-AF65-F5344CB8AC3E}">
        <p14:creationId xmlns:p14="http://schemas.microsoft.com/office/powerpoint/2010/main" val="1636001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DA37586B-9A21-994E-940A-A09739B2AA31}" type="datetimeFigureOut">
              <a:rPr lang="en-US" smtClean="0"/>
              <a:t>18/8/19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EADBB-262A-EC43-BE05-E8A28077F529}" type="slidenum">
              <a:rPr lang="en-US" smtClean="0"/>
              <a:t>‹#›</a:t>
            </a:fld>
            <a:endParaRPr lang="en-US"/>
          </a:p>
        </p:txBody>
      </p:sp>
    </p:spTree>
    <p:extLst>
      <p:ext uri="{BB962C8B-B14F-4D97-AF65-F5344CB8AC3E}">
        <p14:creationId xmlns:p14="http://schemas.microsoft.com/office/powerpoint/2010/main" val="3671397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DA37586B-9A21-994E-940A-A09739B2AA31}" type="datetimeFigureOut">
              <a:rPr lang="en-US" smtClean="0"/>
              <a:t>18/8/19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EADBB-262A-EC43-BE05-E8A28077F529}" type="slidenum">
              <a:rPr lang="en-US" smtClean="0"/>
              <a:t>‹#›</a:t>
            </a:fld>
            <a:endParaRPr lang="en-US"/>
          </a:p>
        </p:txBody>
      </p:sp>
    </p:spTree>
    <p:extLst>
      <p:ext uri="{BB962C8B-B14F-4D97-AF65-F5344CB8AC3E}">
        <p14:creationId xmlns:p14="http://schemas.microsoft.com/office/powerpoint/2010/main" val="2765312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DA37586B-9A21-994E-940A-A09739B2AA31}" type="datetimeFigureOut">
              <a:rPr lang="en-US" smtClean="0"/>
              <a:t>18/8/19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EADBB-262A-EC43-BE05-E8A28077F529}" type="slidenum">
              <a:rPr lang="en-US" smtClean="0"/>
              <a:t>‹#›</a:t>
            </a:fld>
            <a:endParaRPr lang="en-US"/>
          </a:p>
        </p:txBody>
      </p:sp>
    </p:spTree>
    <p:extLst>
      <p:ext uri="{BB962C8B-B14F-4D97-AF65-F5344CB8AC3E}">
        <p14:creationId xmlns:p14="http://schemas.microsoft.com/office/powerpoint/2010/main" val="1436963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DA37586B-9A21-994E-940A-A09739B2AA31}" type="datetimeFigureOut">
              <a:rPr lang="en-US" smtClean="0"/>
              <a:t>18/8/19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0EADBB-262A-EC43-BE05-E8A28077F529}" type="slidenum">
              <a:rPr lang="en-US" smtClean="0"/>
              <a:t>‹#›</a:t>
            </a:fld>
            <a:endParaRPr lang="en-US"/>
          </a:p>
        </p:txBody>
      </p:sp>
    </p:spTree>
    <p:extLst>
      <p:ext uri="{BB962C8B-B14F-4D97-AF65-F5344CB8AC3E}">
        <p14:creationId xmlns:p14="http://schemas.microsoft.com/office/powerpoint/2010/main" val="656807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DA37586B-9A21-994E-940A-A09739B2AA31}" type="datetimeFigureOut">
              <a:rPr lang="en-US" smtClean="0"/>
              <a:t>18/8/19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0EADBB-262A-EC43-BE05-E8A28077F529}" type="slidenum">
              <a:rPr lang="en-US" smtClean="0"/>
              <a:t>‹#›</a:t>
            </a:fld>
            <a:endParaRPr lang="en-US"/>
          </a:p>
        </p:txBody>
      </p:sp>
    </p:spTree>
    <p:extLst>
      <p:ext uri="{BB962C8B-B14F-4D97-AF65-F5344CB8AC3E}">
        <p14:creationId xmlns:p14="http://schemas.microsoft.com/office/powerpoint/2010/main" val="260520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37586B-9A21-994E-940A-A09739B2AA31}" type="datetimeFigureOut">
              <a:rPr lang="en-US" smtClean="0"/>
              <a:t>18/8/19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0EADBB-262A-EC43-BE05-E8A28077F529}" type="slidenum">
              <a:rPr lang="en-US" smtClean="0"/>
              <a:t>‹#›</a:t>
            </a:fld>
            <a:endParaRPr lang="en-US"/>
          </a:p>
        </p:txBody>
      </p:sp>
    </p:spTree>
    <p:extLst>
      <p:ext uri="{BB962C8B-B14F-4D97-AF65-F5344CB8AC3E}">
        <p14:creationId xmlns:p14="http://schemas.microsoft.com/office/powerpoint/2010/main" val="3720674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DA37586B-9A21-994E-940A-A09739B2AA31}" type="datetimeFigureOut">
              <a:rPr lang="en-US" smtClean="0"/>
              <a:t>18/8/19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EADBB-262A-EC43-BE05-E8A28077F529}" type="slidenum">
              <a:rPr lang="en-US" smtClean="0"/>
              <a:t>‹#›</a:t>
            </a:fld>
            <a:endParaRPr lang="en-US"/>
          </a:p>
        </p:txBody>
      </p:sp>
    </p:spTree>
    <p:extLst>
      <p:ext uri="{BB962C8B-B14F-4D97-AF65-F5344CB8AC3E}">
        <p14:creationId xmlns:p14="http://schemas.microsoft.com/office/powerpoint/2010/main" val="1942846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DA37586B-9A21-994E-940A-A09739B2AA31}" type="datetimeFigureOut">
              <a:rPr lang="en-US" smtClean="0"/>
              <a:t>18/8/19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EADBB-262A-EC43-BE05-E8A28077F529}" type="slidenum">
              <a:rPr lang="en-US" smtClean="0"/>
              <a:t>‹#›</a:t>
            </a:fld>
            <a:endParaRPr lang="en-US"/>
          </a:p>
        </p:txBody>
      </p:sp>
    </p:spTree>
    <p:extLst>
      <p:ext uri="{BB962C8B-B14F-4D97-AF65-F5344CB8AC3E}">
        <p14:creationId xmlns:p14="http://schemas.microsoft.com/office/powerpoint/2010/main" val="35970032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A37586B-9A21-994E-940A-A09739B2AA31}" type="datetimeFigureOut">
              <a:rPr lang="en-US" smtClean="0"/>
              <a:t>18/8/19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D0EADBB-262A-EC43-BE05-E8A28077F529}" type="slidenum">
              <a:rPr lang="en-US" smtClean="0"/>
              <a:t>‹#›</a:t>
            </a:fld>
            <a:endParaRPr lang="en-US"/>
          </a:p>
        </p:txBody>
      </p:sp>
      <p:pic>
        <p:nvPicPr>
          <p:cNvPr id="7" name="Picture 6" descr="BA-Logo-512x512.png"/>
          <p:cNvPicPr>
            <a:picLocks noChangeAspect="1"/>
          </p:cNvPicPr>
          <p:nvPr userDrawn="1"/>
        </p:nvPicPr>
        <p:blipFill>
          <a:blip r:embed="rId13">
            <a:alphaModFix amt="8000"/>
            <a:extLst>
              <a:ext uri="{28A0092B-C50C-407E-A947-70E740481C1C}">
                <a14:useLocalDpi xmlns:a14="http://schemas.microsoft.com/office/drawing/2010/main" val="0"/>
              </a:ext>
            </a:extLst>
          </a:blip>
          <a:stretch>
            <a:fillRect/>
          </a:stretch>
        </p:blipFill>
        <p:spPr>
          <a:xfrm>
            <a:off x="-1367366" y="1591733"/>
            <a:ext cx="5143500" cy="5143500"/>
          </a:xfrm>
          <a:prstGeom prst="rect">
            <a:avLst/>
          </a:prstGeom>
        </p:spPr>
      </p:pic>
    </p:spTree>
    <p:extLst>
      <p:ext uri="{BB962C8B-B14F-4D97-AF65-F5344CB8AC3E}">
        <p14:creationId xmlns:p14="http://schemas.microsoft.com/office/powerpoint/2010/main" val="3928674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101600"/>
            <a:ext cx="9144001" cy="1303866"/>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443566" y="282182"/>
            <a:ext cx="6104467" cy="857250"/>
          </a:xfrm>
        </p:spPr>
        <p:txBody>
          <a:bodyPr>
            <a:noAutofit/>
          </a:bodyPr>
          <a:lstStyle/>
          <a:p>
            <a:r>
              <a:rPr lang="en-US" sz="3600" dirty="0" smtClean="0">
                <a:solidFill>
                  <a:srgbClr val="FFFFFF"/>
                </a:solidFill>
                <a:latin typeface="Avenir Black"/>
                <a:cs typeface="Avenir Black"/>
              </a:rPr>
              <a:t>The PNG 100 CEO Survey 2019</a:t>
            </a:r>
            <a:endParaRPr lang="en-US" sz="3600" dirty="0">
              <a:solidFill>
                <a:srgbClr val="FFFFFF"/>
              </a:solidFill>
              <a:latin typeface="Avenir Book"/>
              <a:cs typeface="Avenir Book"/>
            </a:endParaRPr>
          </a:p>
        </p:txBody>
      </p:sp>
      <p:sp>
        <p:nvSpPr>
          <p:cNvPr id="3" name="Content Placeholder 2"/>
          <p:cNvSpPr>
            <a:spLocks noGrp="1"/>
          </p:cNvSpPr>
          <p:nvPr>
            <p:ph sz="half" idx="1"/>
          </p:nvPr>
        </p:nvSpPr>
        <p:spPr>
          <a:xfrm>
            <a:off x="821268" y="1686503"/>
            <a:ext cx="4927600" cy="3105630"/>
          </a:xfrm>
        </p:spPr>
        <p:txBody>
          <a:bodyPr>
            <a:normAutofit fontScale="92500" lnSpcReduction="10000"/>
          </a:bodyPr>
          <a:lstStyle/>
          <a:p>
            <a:r>
              <a:rPr lang="en-US" sz="2400" dirty="0" smtClean="0">
                <a:solidFill>
                  <a:srgbClr val="000000"/>
                </a:solidFill>
                <a:latin typeface="Avenir Book"/>
                <a:cs typeface="Avenir Book"/>
              </a:rPr>
              <a:t>Business confidence survey of PNG’s largest businesses</a:t>
            </a:r>
            <a:endParaRPr lang="en-US" sz="2400" dirty="0">
              <a:solidFill>
                <a:srgbClr val="000000"/>
              </a:solidFill>
              <a:latin typeface="Avenir Book"/>
              <a:cs typeface="Avenir Book"/>
            </a:endParaRPr>
          </a:p>
          <a:p>
            <a:r>
              <a:rPr lang="en-US" sz="2400" dirty="0" smtClean="0">
                <a:solidFill>
                  <a:srgbClr val="000000"/>
                </a:solidFill>
                <a:latin typeface="Avenir Book"/>
                <a:cs typeface="Avenir Book"/>
              </a:rPr>
              <a:t>Now in its 8</a:t>
            </a:r>
            <a:r>
              <a:rPr lang="en-US" sz="2400" baseline="30000" dirty="0" smtClean="0">
                <a:solidFill>
                  <a:srgbClr val="000000"/>
                </a:solidFill>
                <a:latin typeface="Avenir Book"/>
                <a:cs typeface="Avenir Book"/>
              </a:rPr>
              <a:t>th</a:t>
            </a:r>
            <a:r>
              <a:rPr lang="en-US" sz="2400" dirty="0" smtClean="0">
                <a:solidFill>
                  <a:srgbClr val="000000"/>
                </a:solidFill>
                <a:latin typeface="Avenir Book"/>
                <a:cs typeface="Avenir Book"/>
              </a:rPr>
              <a:t> year</a:t>
            </a:r>
            <a:endParaRPr lang="en-US" sz="2400" dirty="0">
              <a:solidFill>
                <a:srgbClr val="000000"/>
              </a:solidFill>
              <a:latin typeface="Avenir Book"/>
              <a:cs typeface="Avenir Book"/>
            </a:endParaRPr>
          </a:p>
          <a:p>
            <a:r>
              <a:rPr lang="en-US" sz="2400" dirty="0" smtClean="0">
                <a:solidFill>
                  <a:srgbClr val="000000"/>
                </a:solidFill>
                <a:latin typeface="Avenir Book"/>
                <a:cs typeface="Avenir Book"/>
              </a:rPr>
              <a:t>Also canvasses key </a:t>
            </a:r>
            <a:r>
              <a:rPr lang="en-US" sz="2400" dirty="0" smtClean="0">
                <a:solidFill>
                  <a:srgbClr val="000000"/>
                </a:solidFill>
                <a:latin typeface="Avenir Book"/>
                <a:cs typeface="Avenir Book"/>
              </a:rPr>
              <a:t>challenges faced by businesses in PNG</a:t>
            </a:r>
          </a:p>
          <a:p>
            <a:r>
              <a:rPr lang="en-US" sz="2400" dirty="0" smtClean="0">
                <a:solidFill>
                  <a:srgbClr val="000000"/>
                </a:solidFill>
                <a:latin typeface="Avenir Book"/>
                <a:cs typeface="Avenir Book"/>
              </a:rPr>
              <a:t>Results published in </a:t>
            </a:r>
            <a:r>
              <a:rPr lang="en-US" sz="2400" i="1" dirty="0" smtClean="0">
                <a:solidFill>
                  <a:srgbClr val="000000"/>
                </a:solidFill>
                <a:latin typeface="Avenir Book"/>
                <a:cs typeface="Avenir Book"/>
              </a:rPr>
              <a:t>Business Advantage Papua New Guinea </a:t>
            </a:r>
            <a:r>
              <a:rPr lang="en-US" sz="2400" dirty="0" smtClean="0">
                <a:solidFill>
                  <a:srgbClr val="000000"/>
                </a:solidFill>
                <a:latin typeface="Avenir Book"/>
                <a:cs typeface="Avenir Book"/>
              </a:rPr>
              <a:t>annual business and investment guide</a:t>
            </a:r>
            <a:endParaRPr lang="en-US" sz="2400" dirty="0" smtClean="0">
              <a:solidFill>
                <a:srgbClr val="000000"/>
              </a:solidFill>
              <a:latin typeface="Avenir Book"/>
              <a:cs typeface="Avenir Book"/>
            </a:endParaRPr>
          </a:p>
        </p:txBody>
      </p:sp>
      <p:pic>
        <p:nvPicPr>
          <p:cNvPr id="14" name="Picture 13" descr="Screen Shot 2019-08-18 at 17.47.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733" y="1805036"/>
            <a:ext cx="1989667" cy="28067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60031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566" y="282182"/>
            <a:ext cx="6104467" cy="857250"/>
          </a:xfrm>
        </p:spPr>
        <p:txBody>
          <a:bodyPr>
            <a:noAutofit/>
          </a:bodyPr>
          <a:lstStyle/>
          <a:p>
            <a:r>
              <a:rPr lang="en-US" sz="3600" dirty="0" smtClean="0">
                <a:solidFill>
                  <a:srgbClr val="FFFFFF"/>
                </a:solidFill>
                <a:latin typeface="Avenir Black"/>
                <a:cs typeface="Avenir Black"/>
              </a:rPr>
              <a:t>2019 results</a:t>
            </a:r>
            <a:endParaRPr lang="en-US" sz="3600" dirty="0">
              <a:solidFill>
                <a:srgbClr val="FFFFFF"/>
              </a:solidFill>
              <a:latin typeface="Avenir Book"/>
              <a:cs typeface="Avenir Book"/>
            </a:endParaRPr>
          </a:p>
        </p:txBody>
      </p:sp>
      <p:pic>
        <p:nvPicPr>
          <p:cNvPr id="5" name="Content Placeholder 4" descr="CEO survey graphics 2019.ai"/>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59" r="82641"/>
          <a:stretch/>
        </p:blipFill>
        <p:spPr>
          <a:xfrm>
            <a:off x="4953018" y="-135443"/>
            <a:ext cx="3530600" cy="5661981"/>
          </a:xfrm>
        </p:spPr>
      </p:pic>
      <p:sp>
        <p:nvSpPr>
          <p:cNvPr id="7" name="TextBox 6"/>
          <p:cNvSpPr txBox="1"/>
          <p:nvPr/>
        </p:nvSpPr>
        <p:spPr>
          <a:xfrm>
            <a:off x="520699" y="299115"/>
            <a:ext cx="3695702" cy="1754327"/>
          </a:xfrm>
          <a:prstGeom prst="rect">
            <a:avLst/>
          </a:prstGeom>
          <a:noFill/>
        </p:spPr>
        <p:txBody>
          <a:bodyPr wrap="square" rtlCol="0">
            <a:spAutoFit/>
          </a:bodyPr>
          <a:lstStyle/>
          <a:p>
            <a:r>
              <a:rPr lang="en-US" sz="3600" dirty="0" smtClean="0">
                <a:latin typeface="Avenir Black"/>
                <a:cs typeface="Avenir Black"/>
              </a:rPr>
              <a:t>Profit expectations</a:t>
            </a:r>
          </a:p>
          <a:p>
            <a:r>
              <a:rPr lang="en-US" sz="3600" dirty="0">
                <a:latin typeface="Avenir Book"/>
                <a:cs typeface="Avenir Book"/>
              </a:rPr>
              <a:t>l</a:t>
            </a:r>
            <a:r>
              <a:rPr lang="en-US" sz="3600" dirty="0" smtClean="0">
                <a:latin typeface="Avenir Book"/>
                <a:cs typeface="Avenir Book"/>
              </a:rPr>
              <a:t>ast year</a:t>
            </a:r>
            <a:endParaRPr lang="en-US" sz="3600" dirty="0">
              <a:latin typeface="Avenir Book"/>
              <a:cs typeface="Avenir Book"/>
            </a:endParaRPr>
          </a:p>
        </p:txBody>
      </p:sp>
    </p:spTree>
    <p:extLst>
      <p:ext uri="{BB962C8B-B14F-4D97-AF65-F5344CB8AC3E}">
        <p14:creationId xmlns:p14="http://schemas.microsoft.com/office/powerpoint/2010/main" val="2694623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566" y="282182"/>
            <a:ext cx="6104467" cy="857250"/>
          </a:xfrm>
        </p:spPr>
        <p:txBody>
          <a:bodyPr>
            <a:noAutofit/>
          </a:bodyPr>
          <a:lstStyle/>
          <a:p>
            <a:r>
              <a:rPr lang="en-US" sz="3600" dirty="0" smtClean="0">
                <a:solidFill>
                  <a:srgbClr val="FFFFFF"/>
                </a:solidFill>
                <a:latin typeface="Avenir Black"/>
                <a:cs typeface="Avenir Black"/>
              </a:rPr>
              <a:t>2019 results</a:t>
            </a:r>
            <a:endParaRPr lang="en-US" sz="3600" dirty="0">
              <a:solidFill>
                <a:srgbClr val="FFFFFF"/>
              </a:solidFill>
              <a:latin typeface="Avenir Book"/>
              <a:cs typeface="Avenir Book"/>
            </a:endParaRPr>
          </a:p>
        </p:txBody>
      </p:sp>
      <p:pic>
        <p:nvPicPr>
          <p:cNvPr id="5" name="Content Placeholder 4" descr="CEO survey graphics 2019.ai"/>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6899" r="65892"/>
          <a:stretch/>
        </p:blipFill>
        <p:spPr>
          <a:xfrm>
            <a:off x="4665140" y="-135443"/>
            <a:ext cx="3488268" cy="5661981"/>
          </a:xfrm>
        </p:spPr>
      </p:pic>
      <p:sp>
        <p:nvSpPr>
          <p:cNvPr id="7" name="TextBox 6"/>
          <p:cNvSpPr txBox="1"/>
          <p:nvPr/>
        </p:nvSpPr>
        <p:spPr>
          <a:xfrm>
            <a:off x="520699" y="299115"/>
            <a:ext cx="3695702" cy="1754327"/>
          </a:xfrm>
          <a:prstGeom prst="rect">
            <a:avLst/>
          </a:prstGeom>
          <a:noFill/>
        </p:spPr>
        <p:txBody>
          <a:bodyPr wrap="square" rtlCol="0">
            <a:spAutoFit/>
          </a:bodyPr>
          <a:lstStyle/>
          <a:p>
            <a:r>
              <a:rPr lang="en-US" sz="3600" dirty="0" smtClean="0">
                <a:latin typeface="Avenir Black"/>
                <a:cs typeface="Avenir Black"/>
              </a:rPr>
              <a:t>Profit</a:t>
            </a:r>
            <a:r>
              <a:rPr lang="en-US" sz="3600" dirty="0" smtClean="0">
                <a:latin typeface="Avenir Book"/>
                <a:cs typeface="Avenir Book"/>
              </a:rPr>
              <a:t> </a:t>
            </a:r>
            <a:r>
              <a:rPr lang="en-US" sz="3600" dirty="0" smtClean="0">
                <a:latin typeface="Avenir Black"/>
                <a:cs typeface="Avenir Black"/>
              </a:rPr>
              <a:t>expectations</a:t>
            </a:r>
          </a:p>
          <a:p>
            <a:r>
              <a:rPr lang="en-US" sz="3600" dirty="0">
                <a:latin typeface="Avenir Book"/>
                <a:cs typeface="Avenir Book"/>
              </a:rPr>
              <a:t>t</a:t>
            </a:r>
            <a:r>
              <a:rPr lang="en-US" sz="3600" dirty="0" smtClean="0">
                <a:latin typeface="Avenir Book"/>
                <a:cs typeface="Avenir Book"/>
              </a:rPr>
              <a:t>his year</a:t>
            </a:r>
            <a:endParaRPr lang="en-US" sz="3600" dirty="0">
              <a:latin typeface="Avenir Book"/>
              <a:cs typeface="Avenir Book"/>
            </a:endParaRPr>
          </a:p>
        </p:txBody>
      </p:sp>
    </p:spTree>
    <p:extLst>
      <p:ext uri="{BB962C8B-B14F-4D97-AF65-F5344CB8AC3E}">
        <p14:creationId xmlns:p14="http://schemas.microsoft.com/office/powerpoint/2010/main" val="9910936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566" y="282182"/>
            <a:ext cx="6104467" cy="857250"/>
          </a:xfrm>
        </p:spPr>
        <p:txBody>
          <a:bodyPr>
            <a:noAutofit/>
          </a:bodyPr>
          <a:lstStyle/>
          <a:p>
            <a:r>
              <a:rPr lang="en-US" sz="3600" dirty="0" smtClean="0">
                <a:solidFill>
                  <a:srgbClr val="FFFFFF"/>
                </a:solidFill>
                <a:latin typeface="Avenir Black"/>
                <a:cs typeface="Avenir Black"/>
              </a:rPr>
              <a:t>2019 results</a:t>
            </a:r>
            <a:endParaRPr lang="en-US" sz="3600" dirty="0">
              <a:solidFill>
                <a:srgbClr val="FFFFFF"/>
              </a:solidFill>
              <a:latin typeface="Avenir Book"/>
              <a:cs typeface="Avenir Book"/>
            </a:endParaRPr>
          </a:p>
        </p:txBody>
      </p:sp>
      <p:pic>
        <p:nvPicPr>
          <p:cNvPr id="5" name="Content Placeholder 4" descr="CEO survey graphics 2019.ai"/>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37283" r="45508"/>
          <a:stretch/>
        </p:blipFill>
        <p:spPr>
          <a:xfrm>
            <a:off x="5020754" y="-135443"/>
            <a:ext cx="3488268" cy="5661981"/>
          </a:xfrm>
        </p:spPr>
      </p:pic>
      <p:sp>
        <p:nvSpPr>
          <p:cNvPr id="7" name="TextBox 6"/>
          <p:cNvSpPr txBox="1"/>
          <p:nvPr/>
        </p:nvSpPr>
        <p:spPr>
          <a:xfrm>
            <a:off x="520699" y="299115"/>
            <a:ext cx="3695702" cy="1754327"/>
          </a:xfrm>
          <a:prstGeom prst="rect">
            <a:avLst/>
          </a:prstGeom>
          <a:noFill/>
        </p:spPr>
        <p:txBody>
          <a:bodyPr wrap="square" rtlCol="0">
            <a:spAutoFit/>
          </a:bodyPr>
          <a:lstStyle/>
          <a:p>
            <a:r>
              <a:rPr lang="en-US" sz="3600" dirty="0" smtClean="0">
                <a:latin typeface="Avenir Book"/>
                <a:cs typeface="Avenir Book"/>
              </a:rPr>
              <a:t>Planned </a:t>
            </a:r>
            <a:r>
              <a:rPr lang="en-US" sz="3600" dirty="0" smtClean="0">
                <a:latin typeface="Avenir Black"/>
                <a:cs typeface="Avenir Black"/>
              </a:rPr>
              <a:t>investment</a:t>
            </a:r>
          </a:p>
          <a:p>
            <a:r>
              <a:rPr lang="en-US" sz="3600" dirty="0">
                <a:latin typeface="Avenir Book"/>
                <a:cs typeface="Avenir Book"/>
              </a:rPr>
              <a:t>t</a:t>
            </a:r>
            <a:r>
              <a:rPr lang="en-US" sz="3600" dirty="0" smtClean="0">
                <a:latin typeface="Avenir Book"/>
                <a:cs typeface="Avenir Book"/>
              </a:rPr>
              <a:t>his year</a:t>
            </a:r>
          </a:p>
        </p:txBody>
      </p:sp>
    </p:spTree>
    <p:extLst>
      <p:ext uri="{BB962C8B-B14F-4D97-AF65-F5344CB8AC3E}">
        <p14:creationId xmlns:p14="http://schemas.microsoft.com/office/powerpoint/2010/main" val="17080702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566" y="282182"/>
            <a:ext cx="6104467" cy="857250"/>
          </a:xfrm>
        </p:spPr>
        <p:txBody>
          <a:bodyPr>
            <a:noAutofit/>
          </a:bodyPr>
          <a:lstStyle/>
          <a:p>
            <a:r>
              <a:rPr lang="en-US" sz="3600" dirty="0" smtClean="0">
                <a:solidFill>
                  <a:srgbClr val="FFFFFF"/>
                </a:solidFill>
                <a:latin typeface="Avenir Black"/>
                <a:cs typeface="Avenir Black"/>
              </a:rPr>
              <a:t>2019 results</a:t>
            </a:r>
            <a:endParaRPr lang="en-US" sz="3600" dirty="0">
              <a:solidFill>
                <a:srgbClr val="FFFFFF"/>
              </a:solidFill>
              <a:latin typeface="Avenir Book"/>
              <a:cs typeface="Avenir Book"/>
            </a:endParaRPr>
          </a:p>
        </p:txBody>
      </p:sp>
      <p:pic>
        <p:nvPicPr>
          <p:cNvPr id="5" name="Content Placeholder 4" descr="CEO survey graphics 2019.ai"/>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55494" r="27297"/>
          <a:stretch/>
        </p:blipFill>
        <p:spPr>
          <a:xfrm>
            <a:off x="4749810" y="-135443"/>
            <a:ext cx="3488268" cy="5661981"/>
          </a:xfrm>
        </p:spPr>
      </p:pic>
      <p:sp>
        <p:nvSpPr>
          <p:cNvPr id="7" name="TextBox 6"/>
          <p:cNvSpPr txBox="1"/>
          <p:nvPr/>
        </p:nvSpPr>
        <p:spPr>
          <a:xfrm>
            <a:off x="520699" y="299115"/>
            <a:ext cx="3695702" cy="1754327"/>
          </a:xfrm>
          <a:prstGeom prst="rect">
            <a:avLst/>
          </a:prstGeom>
          <a:noFill/>
        </p:spPr>
        <p:txBody>
          <a:bodyPr wrap="square" rtlCol="0">
            <a:spAutoFit/>
          </a:bodyPr>
          <a:lstStyle/>
          <a:p>
            <a:r>
              <a:rPr lang="en-US" sz="3600" dirty="0" smtClean="0">
                <a:latin typeface="Avenir Book"/>
                <a:cs typeface="Avenir Book"/>
              </a:rPr>
              <a:t>Planned </a:t>
            </a:r>
            <a:r>
              <a:rPr lang="en-US" sz="3600" b="1" dirty="0" smtClean="0">
                <a:latin typeface="Avenir Black"/>
                <a:cs typeface="Avenir Black"/>
              </a:rPr>
              <a:t>recruitment</a:t>
            </a:r>
          </a:p>
          <a:p>
            <a:r>
              <a:rPr lang="en-US" sz="3600" dirty="0">
                <a:latin typeface="Avenir Book"/>
                <a:cs typeface="Avenir Book"/>
              </a:rPr>
              <a:t>t</a:t>
            </a:r>
            <a:r>
              <a:rPr lang="en-US" sz="3600" dirty="0" smtClean="0">
                <a:latin typeface="Avenir Book"/>
                <a:cs typeface="Avenir Book"/>
              </a:rPr>
              <a:t>his year</a:t>
            </a:r>
          </a:p>
        </p:txBody>
      </p:sp>
    </p:spTree>
    <p:extLst>
      <p:ext uri="{BB962C8B-B14F-4D97-AF65-F5344CB8AC3E}">
        <p14:creationId xmlns:p14="http://schemas.microsoft.com/office/powerpoint/2010/main" val="11813451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566" y="282182"/>
            <a:ext cx="6104467" cy="857250"/>
          </a:xfrm>
        </p:spPr>
        <p:txBody>
          <a:bodyPr>
            <a:noAutofit/>
          </a:bodyPr>
          <a:lstStyle/>
          <a:p>
            <a:r>
              <a:rPr lang="en-US" sz="3600" dirty="0" smtClean="0">
                <a:solidFill>
                  <a:srgbClr val="FFFFFF"/>
                </a:solidFill>
                <a:latin typeface="Avenir Black"/>
                <a:cs typeface="Avenir Black"/>
              </a:rPr>
              <a:t>2019 results</a:t>
            </a:r>
            <a:endParaRPr lang="en-US" sz="3600" dirty="0">
              <a:solidFill>
                <a:srgbClr val="FFFFFF"/>
              </a:solidFill>
              <a:latin typeface="Avenir Book"/>
              <a:cs typeface="Avenir Book"/>
            </a:endParaRPr>
          </a:p>
        </p:txBody>
      </p:sp>
      <p:pic>
        <p:nvPicPr>
          <p:cNvPr id="5" name="Content Placeholder 4" descr="CEO survey graphics 2019.ai"/>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76484" t="-2392" b="2392"/>
          <a:stretch/>
        </p:blipFill>
        <p:spPr>
          <a:xfrm>
            <a:off x="4038622" y="-1176884"/>
            <a:ext cx="5410167" cy="6426243"/>
          </a:xfrm>
        </p:spPr>
      </p:pic>
      <p:sp>
        <p:nvSpPr>
          <p:cNvPr id="7" name="TextBox 6"/>
          <p:cNvSpPr txBox="1"/>
          <p:nvPr/>
        </p:nvSpPr>
        <p:spPr>
          <a:xfrm>
            <a:off x="520699" y="299115"/>
            <a:ext cx="3695702" cy="1200329"/>
          </a:xfrm>
          <a:prstGeom prst="rect">
            <a:avLst/>
          </a:prstGeom>
          <a:noFill/>
        </p:spPr>
        <p:txBody>
          <a:bodyPr wrap="square" rtlCol="0">
            <a:spAutoFit/>
          </a:bodyPr>
          <a:lstStyle/>
          <a:p>
            <a:r>
              <a:rPr lang="en-US" sz="3600" b="1" dirty="0" smtClean="0">
                <a:latin typeface="Avenir Black"/>
                <a:cs typeface="Avenir Black"/>
              </a:rPr>
              <a:t>Impediments</a:t>
            </a:r>
          </a:p>
          <a:p>
            <a:r>
              <a:rPr lang="en-US" sz="3600" b="1" dirty="0" smtClean="0">
                <a:latin typeface="Avenir Book"/>
                <a:cs typeface="Avenir Book"/>
              </a:rPr>
              <a:t>right now</a:t>
            </a:r>
          </a:p>
        </p:txBody>
      </p:sp>
    </p:spTree>
    <p:extLst>
      <p:ext uri="{BB962C8B-B14F-4D97-AF65-F5344CB8AC3E}">
        <p14:creationId xmlns:p14="http://schemas.microsoft.com/office/powerpoint/2010/main" val="31147386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101600"/>
            <a:ext cx="9144001" cy="1303866"/>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443566" y="282182"/>
            <a:ext cx="6104467" cy="857250"/>
          </a:xfrm>
        </p:spPr>
        <p:txBody>
          <a:bodyPr>
            <a:noAutofit/>
          </a:bodyPr>
          <a:lstStyle/>
          <a:p>
            <a:r>
              <a:rPr lang="en-US" sz="3600" dirty="0" smtClean="0">
                <a:solidFill>
                  <a:srgbClr val="FFFFFF"/>
                </a:solidFill>
                <a:latin typeface="Avenir Black"/>
                <a:cs typeface="Avenir Black"/>
              </a:rPr>
              <a:t>The PNG 100 CEO Survey 2020</a:t>
            </a:r>
            <a:endParaRPr lang="en-US" sz="3600" dirty="0">
              <a:solidFill>
                <a:srgbClr val="FFFFFF"/>
              </a:solidFill>
              <a:latin typeface="Avenir Book"/>
              <a:cs typeface="Avenir Book"/>
            </a:endParaRPr>
          </a:p>
        </p:txBody>
      </p:sp>
      <p:sp>
        <p:nvSpPr>
          <p:cNvPr id="3" name="Content Placeholder 2"/>
          <p:cNvSpPr>
            <a:spLocks noGrp="1"/>
          </p:cNvSpPr>
          <p:nvPr>
            <p:ph sz="half" idx="1"/>
          </p:nvPr>
        </p:nvSpPr>
        <p:spPr>
          <a:xfrm>
            <a:off x="821268" y="1686503"/>
            <a:ext cx="4927600" cy="3105630"/>
          </a:xfrm>
        </p:spPr>
        <p:txBody>
          <a:bodyPr>
            <a:normAutofit/>
          </a:bodyPr>
          <a:lstStyle/>
          <a:p>
            <a:r>
              <a:rPr lang="en-US" sz="2400" dirty="0" smtClean="0">
                <a:solidFill>
                  <a:srgbClr val="000000"/>
                </a:solidFill>
                <a:latin typeface="Avenir Book"/>
                <a:cs typeface="Avenir Book"/>
              </a:rPr>
              <a:t>Survey commences Q4 2019</a:t>
            </a:r>
            <a:endParaRPr lang="en-US" sz="2400" dirty="0">
              <a:solidFill>
                <a:srgbClr val="000000"/>
              </a:solidFill>
              <a:latin typeface="Avenir Book"/>
              <a:cs typeface="Avenir Book"/>
            </a:endParaRPr>
          </a:p>
          <a:p>
            <a:r>
              <a:rPr lang="en-US" sz="2400" dirty="0" smtClean="0">
                <a:solidFill>
                  <a:srgbClr val="000000"/>
                </a:solidFill>
                <a:latin typeface="Avenir Book"/>
                <a:cs typeface="Avenir Book"/>
              </a:rPr>
              <a:t>Results published February 2020</a:t>
            </a:r>
            <a:endParaRPr lang="en-US" sz="2400" dirty="0">
              <a:solidFill>
                <a:srgbClr val="000000"/>
              </a:solidFill>
              <a:latin typeface="Avenir Book"/>
              <a:cs typeface="Avenir Book"/>
            </a:endParaRPr>
          </a:p>
          <a:p>
            <a:r>
              <a:rPr lang="en-US" sz="2400" dirty="0" smtClean="0">
                <a:solidFill>
                  <a:srgbClr val="000000"/>
                </a:solidFill>
                <a:latin typeface="Avenir Book"/>
                <a:cs typeface="Avenir Book"/>
              </a:rPr>
              <a:t>Future expansion</a:t>
            </a:r>
            <a:endParaRPr lang="en-US" sz="2400" dirty="0">
              <a:solidFill>
                <a:srgbClr val="000000"/>
              </a:solidFill>
              <a:latin typeface="Avenir Book"/>
              <a:cs typeface="Avenir Book"/>
            </a:endParaRPr>
          </a:p>
        </p:txBody>
      </p:sp>
      <p:pic>
        <p:nvPicPr>
          <p:cNvPr id="14" name="Picture 13" descr="Screen Shot 2019-08-18 at 17.47.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733" y="1805036"/>
            <a:ext cx="1989667" cy="28067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110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17320</TotalTime>
  <Words>865</Words>
  <Application>Microsoft Macintosh PowerPoint</Application>
  <PresentationFormat>On-screen Show (16:9)</PresentationFormat>
  <Paragraphs>54</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The PNG 100 CEO Survey 2019</vt:lpstr>
      <vt:lpstr>2019 results</vt:lpstr>
      <vt:lpstr>2019 results</vt:lpstr>
      <vt:lpstr>2019 results</vt:lpstr>
      <vt:lpstr>2019 results</vt:lpstr>
      <vt:lpstr>2019 results</vt:lpstr>
      <vt:lpstr>The PNG 100 CEO Survey 2020</vt:lpstr>
    </vt:vector>
  </TitlesOfParts>
  <Company>Business Advantage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 sponsor</dc:title>
  <dc:creator>Andrew Wilkins</dc:creator>
  <cp:lastModifiedBy>Andrew Wilkins</cp:lastModifiedBy>
  <cp:revision>158</cp:revision>
  <dcterms:created xsi:type="dcterms:W3CDTF">2017-08-30T07:39:27Z</dcterms:created>
  <dcterms:modified xsi:type="dcterms:W3CDTF">2019-08-18T20:58:05Z</dcterms:modified>
</cp:coreProperties>
</file>